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71" r:id="rId8"/>
    <p:sldId id="266" r:id="rId9"/>
    <p:sldId id="267" r:id="rId10"/>
    <p:sldId id="269" r:id="rId11"/>
    <p:sldId id="268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M1 známka 1-3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AE9-4C6B-8C08-0EF18C7D34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AE9-4C6B-8C08-0EF18C7D340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AE9-4C6B-8C08-0EF18C7D340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AE9-4C6B-8C08-0EF18C7D340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7AE9-4C6B-8C08-0EF18C7D340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historie</c:v>
                </c:pt>
                <c:pt idx="1">
                  <c:v>filozofie</c:v>
                </c:pt>
                <c:pt idx="2">
                  <c:v>filologie</c:v>
                </c:pt>
                <c:pt idx="3">
                  <c:v>pedagogika</c:v>
                </c:pt>
                <c:pt idx="4">
                  <c:v>sociol., antropol.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52</c:v>
                </c:pt>
                <c:pt idx="1">
                  <c:v>31.3</c:v>
                </c:pt>
                <c:pt idx="2">
                  <c:v>4.3</c:v>
                </c:pt>
                <c:pt idx="3">
                  <c:v>2.2999999999999998</c:v>
                </c:pt>
                <c:pt idx="4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91-46E5-8B83-9D4BD7913C7F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cs-CZ" dirty="0"/>
              <a:t>vědecké body za 2017-20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vědecké body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252-488F-8910-DC6B9A99A3EE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252-488F-8910-DC6B9A99A3EE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252-488F-8910-DC6B9A99A3EE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252-488F-8910-DC6B9A99A3EE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252-488F-8910-DC6B9A99A3E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historie</c:v>
                </c:pt>
                <c:pt idx="1">
                  <c:v>filozofie</c:v>
                </c:pt>
                <c:pt idx="2">
                  <c:v>filologie</c:v>
                </c:pt>
                <c:pt idx="3">
                  <c:v>pedagogika</c:v>
                </c:pt>
                <c:pt idx="4">
                  <c:v>sociologie, antropologie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39</c:v>
                </c:pt>
                <c:pt idx="1">
                  <c:v>32</c:v>
                </c:pt>
                <c:pt idx="2">
                  <c:v>15.5</c:v>
                </c:pt>
                <c:pt idx="3">
                  <c:v>9.5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E0-49E4-8177-14881BE1A233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361767279090117"/>
          <c:y val="0.25870893044851956"/>
          <c:w val="0.26913595039750465"/>
          <c:h val="0.44164806319343619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9887-F6FF-4ABF-A97C-AB4494238019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6DB5-FB47-4AB5-A27F-45073CB87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87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9887-F6FF-4ABF-A97C-AB4494238019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6DB5-FB47-4AB5-A27F-45073CB87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265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9887-F6FF-4ABF-A97C-AB4494238019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6DB5-FB47-4AB5-A27F-45073CB87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11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9887-F6FF-4ABF-A97C-AB4494238019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6DB5-FB47-4AB5-A27F-45073CB87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33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9887-F6FF-4ABF-A97C-AB4494238019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6DB5-FB47-4AB5-A27F-45073CB87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0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9887-F6FF-4ABF-A97C-AB4494238019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6DB5-FB47-4AB5-A27F-45073CB87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2359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9887-F6FF-4ABF-A97C-AB4494238019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6DB5-FB47-4AB5-A27F-45073CB87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595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9887-F6FF-4ABF-A97C-AB4494238019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6DB5-FB47-4AB5-A27F-45073CB87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720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9887-F6FF-4ABF-A97C-AB4494238019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6DB5-FB47-4AB5-A27F-45073CB87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834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9887-F6FF-4ABF-A97C-AB4494238019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6DB5-FB47-4AB5-A27F-45073CB87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41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9887-F6FF-4ABF-A97C-AB4494238019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C6DB5-FB47-4AB5-A27F-45073CB87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71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E9887-F6FF-4ABF-A97C-AB4494238019}" type="datetimeFigureOut">
              <a:rPr lang="cs-CZ" smtClean="0"/>
              <a:t>16.03.2022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C6DB5-FB47-4AB5-A27F-45073CB87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07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Oborové portfolio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5400" dirty="0">
                <a:solidFill>
                  <a:schemeClr val="accent2"/>
                </a:solidFill>
              </a:rPr>
              <a:t>na FF</a:t>
            </a:r>
          </a:p>
        </p:txBody>
      </p:sp>
    </p:spTree>
    <p:extLst>
      <p:ext uri="{BB962C8B-B14F-4D97-AF65-F5344CB8AC3E}">
        <p14:creationId xmlns:p14="http://schemas.microsoft.com/office/powerpoint/2010/main" val="3970167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1BC12FAC-82A5-4A95-B9B8-C70D4F709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Oborová vědecká periodika		strategický záměr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C6EECF07-58CA-46A1-ACCF-6A97A50FDAE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sz="3100" i="1" dirty="0" err="1"/>
              <a:t>American</a:t>
            </a:r>
            <a:r>
              <a:rPr lang="cs-CZ" sz="3100" i="1" dirty="0"/>
              <a:t> and </a:t>
            </a:r>
            <a:r>
              <a:rPr lang="cs-CZ" sz="3100" i="1" dirty="0" err="1"/>
              <a:t>British</a:t>
            </a:r>
            <a:r>
              <a:rPr lang="cs-CZ" sz="3100" i="1" dirty="0"/>
              <a:t> Studies </a:t>
            </a:r>
            <a:r>
              <a:rPr lang="cs-CZ" sz="3100" i="1" dirty="0" err="1"/>
              <a:t>Annual</a:t>
            </a:r>
            <a:r>
              <a:rPr lang="cs-CZ" sz="3100" i="1" dirty="0"/>
              <a:t> </a:t>
            </a:r>
            <a:r>
              <a:rPr lang="cs-CZ" sz="3100" dirty="0"/>
              <a:t>(od roku 2008), v SCOPUS, ERIH+ a </a:t>
            </a:r>
            <a:r>
              <a:rPr lang="cs-CZ" sz="3100" dirty="0" err="1"/>
              <a:t>EBSCOHost</a:t>
            </a:r>
            <a:endParaRPr lang="cs-CZ" sz="3100" dirty="0"/>
          </a:p>
          <a:p>
            <a:pPr>
              <a:lnSpc>
                <a:spcPct val="120000"/>
              </a:lnSpc>
            </a:pPr>
            <a:r>
              <a:rPr lang="cs-CZ" sz="3100" i="1" dirty="0" err="1"/>
              <a:t>Theatrum</a:t>
            </a:r>
            <a:r>
              <a:rPr lang="cs-CZ" sz="3100" i="1" dirty="0"/>
              <a:t> </a:t>
            </a:r>
            <a:r>
              <a:rPr lang="cs-CZ" sz="3100" i="1" dirty="0" err="1"/>
              <a:t>historiae</a:t>
            </a:r>
            <a:r>
              <a:rPr lang="cs-CZ" sz="3100" i="1" dirty="0"/>
              <a:t> </a:t>
            </a:r>
            <a:r>
              <a:rPr lang="cs-CZ" sz="3100" dirty="0"/>
              <a:t>(od 2006), v ERIH+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5D40315A-F20B-41A2-BAB4-93FD203CF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4862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Strategické cíle:</a:t>
            </a:r>
          </a:p>
          <a:p>
            <a:r>
              <a:rPr lang="cs-CZ" dirty="0"/>
              <a:t>C2.1 Udržení a posílení pozice významné výzkumné organizace v ČR v oborech 6.1 a 6.3, </a:t>
            </a:r>
          </a:p>
          <a:p>
            <a:r>
              <a:rPr lang="cs-CZ" dirty="0"/>
              <a:t>podpora rozvoje ostatních oborů pěstovaných na fakultě.</a:t>
            </a:r>
          </a:p>
          <a:p>
            <a:r>
              <a:rPr lang="cs-CZ" dirty="0"/>
              <a:t>C2.2 Zkvalitnění systému hodnocení kvality </a:t>
            </a:r>
            <a:r>
              <a:rPr lang="cs-CZ" dirty="0" err="1"/>
              <a:t>VaVaI</a:t>
            </a:r>
            <a:r>
              <a:rPr lang="cs-CZ" dirty="0"/>
              <a:t> a nastavení systému přímé návaznosti na </a:t>
            </a:r>
          </a:p>
          <a:p>
            <a:r>
              <a:rPr lang="cs-CZ" dirty="0"/>
              <a:t>financování, strategické řízení a sebereflexi.</a:t>
            </a:r>
          </a:p>
          <a:p>
            <a:r>
              <a:rPr lang="cs-CZ" dirty="0"/>
              <a:t>C2.3 Dosahování excelentních výsledků nejméně ve dvou oborech (6.1, 6.3) a posílení kvality </a:t>
            </a:r>
          </a:p>
          <a:p>
            <a:r>
              <a:rPr lang="cs-CZ" dirty="0" err="1"/>
              <a:t>VaV</a:t>
            </a:r>
            <a:r>
              <a:rPr lang="cs-CZ" dirty="0"/>
              <a:t> v dalších oborech 5. a 6. VO</a:t>
            </a:r>
          </a:p>
        </p:txBody>
      </p:sp>
    </p:spTree>
    <p:extLst>
      <p:ext uri="{BB962C8B-B14F-4D97-AF65-F5344CB8AC3E}">
        <p14:creationId xmlns:p14="http://schemas.microsoft.com/office/powerpoint/2010/main" val="1383717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D4A8F7F-E4E4-4589-A8B9-DC3FDE425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84F472C-A056-41FD-BC85-B51E65A1A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Prvotní návrh skladby oborového portfolia:</a:t>
            </a:r>
          </a:p>
          <a:p>
            <a:r>
              <a:rPr lang="cs-CZ" dirty="0"/>
              <a:t>Historie – 40%</a:t>
            </a:r>
          </a:p>
          <a:p>
            <a:r>
              <a:rPr lang="cs-CZ" dirty="0"/>
              <a:t>Filozofie – 35%</a:t>
            </a:r>
          </a:p>
          <a:p>
            <a:r>
              <a:rPr lang="cs-CZ" dirty="0"/>
              <a:t>Filologie – 13%  </a:t>
            </a:r>
          </a:p>
          <a:p>
            <a:r>
              <a:rPr lang="cs-CZ" dirty="0"/>
              <a:t>Pedagogika – 6%</a:t>
            </a:r>
          </a:p>
          <a:p>
            <a:r>
              <a:rPr lang="cs-CZ" dirty="0"/>
              <a:t>Sociologie, antropologie – 6%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916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Oborové portfolio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Pomocný nástroj pro hodnocení výzkumných organizací (VO) dle M17+</a:t>
            </a:r>
          </a:p>
          <a:p>
            <a:r>
              <a:rPr lang="cs-CZ" dirty="0"/>
              <a:t>Má umožnit VO zaměřit hodnocení oborovým směrem, odpovídajícím skutečnému dlouhodobému rozvoji oborů na dané VO (tj. aby byly hodnoceny v tom, v čem se profilují, v čem hodnoceny být chtějí)</a:t>
            </a:r>
          </a:p>
          <a:p>
            <a:r>
              <a:rPr lang="cs-CZ" dirty="0"/>
              <a:t>Zatím v pilotní fázi</a:t>
            </a:r>
          </a:p>
        </p:txBody>
      </p:sp>
    </p:spTree>
    <p:extLst>
      <p:ext uri="{BB962C8B-B14F-4D97-AF65-F5344CB8AC3E}">
        <p14:creationId xmlns:p14="http://schemas.microsoft.com/office/powerpoint/2010/main" val="129313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Náš úkol: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potřebujeme stanovit procentní zastoupení oborů na FF, do nichž se soustředí naše vědecko-výzkumná činnost (ať už základní nebo aplikovaný výzkum)</a:t>
            </a:r>
          </a:p>
          <a:p>
            <a:r>
              <a:rPr lang="cs-CZ" b="1" dirty="0"/>
              <a:t>mělo by odpovídat oborovým kapacitám </a:t>
            </a:r>
            <a:r>
              <a:rPr lang="cs-CZ" dirty="0"/>
              <a:t>(tj. vynaloženým zdrojům finančním, materiálním, lidským) + </a:t>
            </a:r>
            <a:r>
              <a:rPr lang="cs-CZ" b="1" dirty="0"/>
              <a:t>významu oborů </a:t>
            </a:r>
            <a:r>
              <a:rPr lang="cs-CZ" dirty="0"/>
              <a:t>pro naplňování mise a strategie FF; </a:t>
            </a:r>
          </a:p>
          <a:p>
            <a:r>
              <a:rPr lang="cs-CZ" b="1" dirty="0"/>
              <a:t>nemá mechanicky odpovídat objemu produkce výsledků </a:t>
            </a:r>
            <a:r>
              <a:rPr lang="cs-CZ" b="1" dirty="0" err="1"/>
              <a:t>VaV</a:t>
            </a:r>
            <a:r>
              <a:rPr lang="cs-CZ" b="1" dirty="0"/>
              <a:t> či počtu studentů nebo akreditovaných oborů</a:t>
            </a:r>
          </a:p>
          <a:p>
            <a:r>
              <a:rPr lang="cs-CZ" dirty="0"/>
              <a:t>bude se každoročně upravovat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702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Oborové portfolio (OP) FF</a:t>
            </a:r>
            <a:br>
              <a:rPr lang="cs-CZ" dirty="0"/>
            </a:br>
            <a:r>
              <a:rPr lang="cs-CZ" dirty="0"/>
              <a:t>Podklady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4800" dirty="0"/>
          </a:p>
          <a:p>
            <a:r>
              <a:rPr lang="cs-CZ" sz="4400" dirty="0"/>
              <a:t>kvantitativní i kvalitativní</a:t>
            </a:r>
          </a:p>
        </p:txBody>
      </p:sp>
    </p:spTree>
    <p:extLst>
      <p:ext uri="{BB962C8B-B14F-4D97-AF65-F5344CB8AC3E}">
        <p14:creationId xmlns:p14="http://schemas.microsoft.com/office/powerpoint/2010/main" val="3026764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8771"/>
          </a:xfrm>
        </p:spPr>
        <p:txBody>
          <a:bodyPr>
            <a:normAutofit/>
          </a:bodyPr>
          <a:lstStyle/>
          <a:p>
            <a:r>
              <a:rPr lang="cs-CZ" sz="4000" dirty="0"/>
              <a:t>Oborová kapacita podle počtu AP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67514" y="1690687"/>
          <a:ext cx="10927078" cy="40426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874146">
                  <a:extLst>
                    <a:ext uri="{9D8B030D-6E8A-4147-A177-3AD203B41FA5}">
                      <a16:colId xmlns:a16="http://schemas.microsoft.com/office/drawing/2014/main" val="3651552689"/>
                    </a:ext>
                  </a:extLst>
                </a:gridCol>
                <a:gridCol w="3526466">
                  <a:extLst>
                    <a:ext uri="{9D8B030D-6E8A-4147-A177-3AD203B41FA5}">
                      <a16:colId xmlns:a16="http://schemas.microsoft.com/office/drawing/2014/main" val="1996566512"/>
                    </a:ext>
                  </a:extLst>
                </a:gridCol>
                <a:gridCol w="3526466">
                  <a:extLst>
                    <a:ext uri="{9D8B030D-6E8A-4147-A177-3AD203B41FA5}">
                      <a16:colId xmlns:a16="http://schemas.microsoft.com/office/drawing/2014/main" val="1333671766"/>
                    </a:ext>
                  </a:extLst>
                </a:gridCol>
              </a:tblGrid>
              <a:tr h="652724">
                <a:tc>
                  <a:txBody>
                    <a:bodyPr/>
                    <a:lstStyle/>
                    <a:p>
                      <a:pPr algn="l" fontAlgn="b"/>
                      <a:r>
                        <a:rPr lang="cs-CZ" dirty="0"/>
                        <a:t>sub-ford</a:t>
                      </a:r>
                    </a:p>
                  </a:txBody>
                  <a:tcPr marL="6350" marR="6350" marT="6350" marB="0" anchor="b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dirty="0"/>
                        <a:t>pracovníků univerzity</a:t>
                      </a:r>
                    </a:p>
                  </a:txBody>
                  <a:tcPr marL="6350" marR="6350" marT="6350" marB="0" anchor="b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dirty="0"/>
                        <a:t>pracovníků fakulty</a:t>
                      </a:r>
                    </a:p>
                  </a:txBody>
                  <a:tcPr marL="6350" marR="6350" marT="6350" marB="0" anchor="b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378121"/>
                  </a:ext>
                </a:extLst>
              </a:tr>
              <a:tr h="652724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5.3 - pedagogika</a:t>
                      </a:r>
                      <a:endParaRPr lang="cs-CZ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2.2%</a:t>
                      </a:r>
                      <a:endParaRPr lang="cs-CZ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14%</a:t>
                      </a:r>
                      <a:endParaRPr lang="cs-CZ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369667"/>
                  </a:ext>
                </a:extLst>
              </a:tr>
              <a:tr h="652724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5.4 - sociologie, antropologie</a:t>
                      </a:r>
                      <a:endParaRPr lang="cs-CZ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2.7 %</a:t>
                      </a:r>
                      <a:endParaRPr lang="cs-CZ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17%</a:t>
                      </a:r>
                      <a:endParaRPr lang="cs-CZ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568739"/>
                  </a:ext>
                </a:extLst>
              </a:tr>
              <a:tr h="652724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6.1 - historie, archeologie</a:t>
                      </a:r>
                      <a:endParaRPr lang="cs-CZ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3.7 %</a:t>
                      </a:r>
                      <a:endParaRPr lang="cs-CZ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23%</a:t>
                      </a:r>
                      <a:endParaRPr lang="cs-CZ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827620"/>
                  </a:ext>
                </a:extLst>
              </a:tr>
              <a:tr h="652724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6.2 - filologie</a:t>
                      </a:r>
                      <a:endParaRPr lang="cs-CZ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4.4 %</a:t>
                      </a:r>
                      <a:endParaRPr lang="cs-CZ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27%</a:t>
                      </a:r>
                      <a:endParaRPr lang="cs-CZ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435962"/>
                  </a:ext>
                </a:extLst>
              </a:tr>
              <a:tr h="77898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 dirty="0">
                          <a:effectLst/>
                        </a:rPr>
                        <a:t>6.3 - filozofie, religionistika</a:t>
                      </a:r>
                      <a:endParaRPr lang="cs-CZ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3.1 %</a:t>
                      </a:r>
                      <a:endParaRPr lang="cs-CZ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19%</a:t>
                      </a:r>
                      <a:endParaRPr lang="cs-CZ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52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947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Podíl výsledků M1 2017-20 hodnocených známkou 1-3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731520" y="1690688"/>
          <a:ext cx="10622280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6592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594866-590B-4CCD-AEC8-B2E5C6D90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M1 – celkové výsledky za 2019 a 2020</a:t>
            </a:r>
            <a:br>
              <a:rPr kumimoji="0" lang="cs-CZ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(první dva pilotní – a zmatečné - roky vynechány)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71094E-AA7A-4D26-B144-CAD243CB6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800" dirty="0"/>
              <a:t>(z filologie nebyl v tomto období žádný výstup nominován)</a:t>
            </a:r>
          </a:p>
        </p:txBody>
      </p:sp>
      <p:graphicFrame>
        <p:nvGraphicFramePr>
          <p:cNvPr id="8" name="Tabulka 8">
            <a:extLst>
              <a:ext uri="{FF2B5EF4-FFF2-40B4-BE49-F238E27FC236}">
                <a16:creationId xmlns:a16="http://schemas.microsoft.com/office/drawing/2014/main" id="{2E42DF4D-851D-4FAE-BA51-9FBE1E464E0C}"/>
              </a:ext>
            </a:extLst>
          </p:cNvPr>
          <p:cNvGraphicFramePr>
            <a:graphicFrameLocks noGrp="1"/>
          </p:cNvGraphicFramePr>
          <p:nvPr/>
        </p:nvGraphicFramePr>
        <p:xfrm>
          <a:off x="979715" y="2243091"/>
          <a:ext cx="8948058" cy="2681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1343">
                  <a:extLst>
                    <a:ext uri="{9D8B030D-6E8A-4147-A177-3AD203B41FA5}">
                      <a16:colId xmlns:a16="http://schemas.microsoft.com/office/drawing/2014/main" val="1235804079"/>
                    </a:ext>
                  </a:extLst>
                </a:gridCol>
                <a:gridCol w="1491343">
                  <a:extLst>
                    <a:ext uri="{9D8B030D-6E8A-4147-A177-3AD203B41FA5}">
                      <a16:colId xmlns:a16="http://schemas.microsoft.com/office/drawing/2014/main" val="2083995072"/>
                    </a:ext>
                  </a:extLst>
                </a:gridCol>
                <a:gridCol w="1491343">
                  <a:extLst>
                    <a:ext uri="{9D8B030D-6E8A-4147-A177-3AD203B41FA5}">
                      <a16:colId xmlns:a16="http://schemas.microsoft.com/office/drawing/2014/main" val="1538162664"/>
                    </a:ext>
                  </a:extLst>
                </a:gridCol>
                <a:gridCol w="1491343">
                  <a:extLst>
                    <a:ext uri="{9D8B030D-6E8A-4147-A177-3AD203B41FA5}">
                      <a16:colId xmlns:a16="http://schemas.microsoft.com/office/drawing/2014/main" val="992894985"/>
                    </a:ext>
                  </a:extLst>
                </a:gridCol>
                <a:gridCol w="1491343">
                  <a:extLst>
                    <a:ext uri="{9D8B030D-6E8A-4147-A177-3AD203B41FA5}">
                      <a16:colId xmlns:a16="http://schemas.microsoft.com/office/drawing/2014/main" val="2329584225"/>
                    </a:ext>
                  </a:extLst>
                </a:gridCol>
                <a:gridCol w="1491343">
                  <a:extLst>
                    <a:ext uri="{9D8B030D-6E8A-4147-A177-3AD203B41FA5}">
                      <a16:colId xmlns:a16="http://schemas.microsoft.com/office/drawing/2014/main" val="3857508332"/>
                    </a:ext>
                  </a:extLst>
                </a:gridCol>
              </a:tblGrid>
              <a:tr h="39869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 známka 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známka 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známka 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známka 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známka 5	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527472"/>
                  </a:ext>
                </a:extLst>
              </a:tr>
              <a:tr h="398691">
                <a:tc>
                  <a:txBody>
                    <a:bodyPr/>
                    <a:lstStyle/>
                    <a:p>
                      <a:r>
                        <a:rPr lang="da-DK" sz="18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historie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103342"/>
                  </a:ext>
                </a:extLst>
              </a:tr>
              <a:tr h="398691">
                <a:tc>
                  <a:txBody>
                    <a:bodyPr/>
                    <a:lstStyle/>
                    <a:p>
                      <a:r>
                        <a:rPr lang="cs-CZ" sz="18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filozofie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827539"/>
                  </a:ext>
                </a:extLst>
              </a:tr>
              <a:tr h="398691">
                <a:tc>
                  <a:txBody>
                    <a:bodyPr/>
                    <a:lstStyle/>
                    <a:p>
                      <a:r>
                        <a:rPr lang="nl-NL" sz="18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filologie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475128"/>
                  </a:ext>
                </a:extLst>
              </a:tr>
              <a:tr h="398691">
                <a:tc>
                  <a:txBody>
                    <a:bodyPr/>
                    <a:lstStyle/>
                    <a:p>
                      <a:r>
                        <a:rPr lang="cs-CZ" sz="18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pedagogika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242693"/>
                  </a:ext>
                </a:extLst>
              </a:tr>
              <a:tr h="688151">
                <a:tc>
                  <a:txBody>
                    <a:bodyPr/>
                    <a:lstStyle/>
                    <a:p>
                      <a:r>
                        <a:rPr lang="cs-CZ" sz="1800" b="0" i="0" u="none" strike="noStrike" baseline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sociologie, antropologie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1343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212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191" y="365125"/>
            <a:ext cx="10900881" cy="1325563"/>
          </a:xfrm>
        </p:spPr>
        <p:txBody>
          <a:bodyPr/>
          <a:lstStyle/>
          <a:p>
            <a:pPr algn="ctr"/>
            <a:r>
              <a:rPr lang="en-US" sz="2800" b="1" dirty="0" err="1">
                <a:solidFill>
                  <a:prstClr val="black"/>
                </a:solidFill>
              </a:rPr>
              <a:t>podíl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err="1">
                <a:solidFill>
                  <a:prstClr val="black"/>
                </a:solidFill>
              </a:rPr>
              <a:t>jednotlivých</a:t>
            </a:r>
            <a:r>
              <a:rPr lang="en-US" sz="2800" b="1" dirty="0">
                <a:solidFill>
                  <a:prstClr val="black"/>
                </a:solidFill>
              </a:rPr>
              <a:t> sub-</a:t>
            </a:r>
            <a:r>
              <a:rPr lang="en-US" sz="2800" b="1" dirty="0" err="1">
                <a:solidFill>
                  <a:prstClr val="black"/>
                </a:solidFill>
              </a:rPr>
              <a:t>fordů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err="1">
                <a:solidFill>
                  <a:prstClr val="black"/>
                </a:solidFill>
              </a:rPr>
              <a:t>na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err="1">
                <a:solidFill>
                  <a:prstClr val="black"/>
                </a:solidFill>
              </a:rPr>
              <a:t>vědeckých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err="1">
                <a:solidFill>
                  <a:prstClr val="black"/>
                </a:solidFill>
              </a:rPr>
              <a:t>bodech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err="1">
                <a:solidFill>
                  <a:prstClr val="black"/>
                </a:solidFill>
              </a:rPr>
              <a:t>podle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 err="1">
                <a:solidFill>
                  <a:prstClr val="black"/>
                </a:solidFill>
              </a:rPr>
              <a:t>hodnocení</a:t>
            </a:r>
            <a:r>
              <a:rPr lang="en-US" sz="2800" b="1" dirty="0">
                <a:solidFill>
                  <a:prstClr val="black"/>
                </a:solidFill>
              </a:rPr>
              <a:t> AP</a:t>
            </a:r>
            <a:br>
              <a:rPr lang="cs-CZ" sz="2800" dirty="0">
                <a:solidFill>
                  <a:prstClr val="black"/>
                </a:solidFill>
              </a:rPr>
            </a:br>
            <a:r>
              <a:rPr lang="cs-CZ" sz="2000" dirty="0">
                <a:solidFill>
                  <a:prstClr val="black"/>
                </a:solidFill>
              </a:rPr>
              <a:t>(dle směrnice 1/2022, článek 4, 4)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719191" y="1551398"/>
          <a:ext cx="10900881" cy="5116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4913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00463"/>
          </a:xfrm>
        </p:spPr>
        <p:txBody>
          <a:bodyPr/>
          <a:lstStyle/>
          <a:p>
            <a:pPr algn="ctr"/>
            <a:r>
              <a:rPr lang="cs-CZ" dirty="0"/>
              <a:t>projekty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42EFCCC6-100E-4D15-91DE-B0DC4E44D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63040"/>
            <a:ext cx="5157787" cy="627017"/>
          </a:xfrm>
        </p:spPr>
        <p:txBody>
          <a:bodyPr>
            <a:normAutofit/>
          </a:bodyPr>
          <a:lstStyle/>
          <a:p>
            <a:r>
              <a:rPr lang="cs-CZ" dirty="0"/>
              <a:t>Základní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67E2F3-45CF-4EAD-9F78-9B39155BF6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Projekty GAČR 2017-2021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b="1" dirty="0">
                <a:latin typeface="Calibri" panose="020F0502020204030204" pitchFamily="34" charset="0"/>
                <a:ea typeface="Times New Roman" panose="02020603050405020304" pitchFamily="18" charset="0"/>
              </a:rPr>
              <a:t>H</a:t>
            </a:r>
            <a:r>
              <a:rPr lang="cs-CZ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istorie –7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Filozofie – 4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Filologie – 1</a:t>
            </a:r>
          </a:p>
          <a:p>
            <a:pPr marL="0" lvl="0" indent="0">
              <a:buNone/>
            </a:pPr>
            <a:endParaRPr lang="cs-CZ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pl-PL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Centrum pro etiku jako studium hodnoty člověka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</a:rPr>
              <a:t> -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</a:rPr>
              <a:t>Grant OP VVZ, 2017-22</a:t>
            </a:r>
            <a:endParaRPr lang="cs-CZ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7E5C02A1-6D5F-4C45-B8A3-6F291A76F4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63040"/>
            <a:ext cx="5183188" cy="627017"/>
          </a:xfrm>
        </p:spPr>
        <p:txBody>
          <a:bodyPr>
            <a:normAutofit/>
          </a:bodyPr>
          <a:lstStyle/>
          <a:p>
            <a:r>
              <a:rPr lang="cs-CZ" dirty="0"/>
              <a:t>Aplikovaný výzkum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73E1D4D8-1FA4-4B6F-AD5B-9FDCB28120B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180000" indent="0">
              <a:buNone/>
            </a:pPr>
            <a:r>
              <a:rPr lang="cs-CZ" dirty="0"/>
              <a:t>Převládá u oborů 5.3 a 5.4 </a:t>
            </a:r>
          </a:p>
          <a:p>
            <a:pPr marL="180000" indent="0">
              <a:buNone/>
            </a:pPr>
            <a:r>
              <a:rPr lang="cs-CZ" dirty="0"/>
              <a:t>(Sociologie, antropologie a pedagogika)</a:t>
            </a:r>
          </a:p>
          <a:p>
            <a:pPr marL="180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0343630"/>
      </p:ext>
    </p:extLst>
  </p:cSld>
  <p:clrMapOvr>
    <a:masterClrMapping/>
  </p:clrMapOvr>
</p:sld>
</file>

<file path=ppt/theme/theme1.xml><?xml version="1.0" encoding="utf-8"?>
<a:theme xmlns:a="http://schemas.openxmlformats.org/drawingml/2006/main" name="1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476</Words>
  <Application>Microsoft Office PowerPoint</Application>
  <PresentationFormat>Širokoúhlá obrazovka</PresentationFormat>
  <Paragraphs>110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1_Motiv Office</vt:lpstr>
      <vt:lpstr>Oborové portfolio</vt:lpstr>
      <vt:lpstr>Oborové portfolio</vt:lpstr>
      <vt:lpstr>Náš úkol:</vt:lpstr>
      <vt:lpstr>Oborové portfolio (OP) FF Podklady</vt:lpstr>
      <vt:lpstr>Oborová kapacita podle počtu AP</vt:lpstr>
      <vt:lpstr>Podíl výsledků M1 2017-20 hodnocených známkou 1-3</vt:lpstr>
      <vt:lpstr>M1 – celkové výsledky za 2019 a 2020 (první dva pilotní – a zmatečné - roky vynechány)</vt:lpstr>
      <vt:lpstr>podíl jednotlivých sub-fordů na vědeckých bodech podle hodnocení AP (dle směrnice 1/2022, článek 4, 4)</vt:lpstr>
      <vt:lpstr>projekty</vt:lpstr>
      <vt:lpstr>Oborová vědecká periodika  strategický záměr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Bubikova Sarka</dc:creator>
  <cp:lastModifiedBy>Bubikova Sarka</cp:lastModifiedBy>
  <cp:revision>3</cp:revision>
  <dcterms:created xsi:type="dcterms:W3CDTF">2022-03-16T08:32:01Z</dcterms:created>
  <dcterms:modified xsi:type="dcterms:W3CDTF">2022-03-16T10:26:59Z</dcterms:modified>
</cp:coreProperties>
</file>