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68" r:id="rId10"/>
    <p:sldId id="285" r:id="rId11"/>
    <p:sldId id="287" r:id="rId12"/>
    <p:sldId id="286" r:id="rId13"/>
    <p:sldId id="277" r:id="rId14"/>
    <p:sldId id="278" r:id="rId15"/>
    <p:sldId id="279" r:id="rId16"/>
    <p:sldId id="290" r:id="rId17"/>
    <p:sldId id="284" r:id="rId18"/>
    <p:sldId id="270" r:id="rId19"/>
    <p:sldId id="280" r:id="rId20"/>
    <p:sldId id="266" r:id="rId21"/>
    <p:sldId id="267" r:id="rId22"/>
    <p:sldId id="288" r:id="rId23"/>
    <p:sldId id="289" r:id="rId24"/>
    <p:sldId id="281" r:id="rId25"/>
    <p:sldId id="275" r:id="rId26"/>
    <p:sldId id="29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C59B-3CC4-4DF0-A7AB-A50296554547}" type="datetimeFigureOut">
              <a:rPr lang="cs-CZ" smtClean="0"/>
              <a:t>12.06.2022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5D9F24B-CE11-459F-A3A2-78192639705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19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C59B-3CC4-4DF0-A7AB-A50296554547}" type="datetimeFigureOut">
              <a:rPr lang="cs-CZ" smtClean="0"/>
              <a:t>12.06.2022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F24B-CE11-459F-A3A2-78192639705F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84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C59B-3CC4-4DF0-A7AB-A50296554547}" type="datetimeFigureOut">
              <a:rPr lang="cs-CZ" smtClean="0"/>
              <a:t>12.06.2022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F24B-CE11-459F-A3A2-78192639705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84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C59B-3CC4-4DF0-A7AB-A50296554547}" type="datetimeFigureOut">
              <a:rPr lang="cs-CZ" smtClean="0"/>
              <a:t>12.06.2022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F24B-CE11-459F-A3A2-78192639705F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9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C59B-3CC4-4DF0-A7AB-A50296554547}" type="datetimeFigureOut">
              <a:rPr lang="cs-CZ" smtClean="0"/>
              <a:t>12.06.2022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F24B-CE11-459F-A3A2-78192639705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10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C59B-3CC4-4DF0-A7AB-A50296554547}" type="datetimeFigureOut">
              <a:rPr lang="cs-CZ" smtClean="0"/>
              <a:t>12.06.2022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F24B-CE11-459F-A3A2-78192639705F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52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C59B-3CC4-4DF0-A7AB-A50296554547}" type="datetimeFigureOut">
              <a:rPr lang="cs-CZ" smtClean="0"/>
              <a:t>12.06.2022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F24B-CE11-459F-A3A2-78192639705F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11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C59B-3CC4-4DF0-A7AB-A50296554547}" type="datetimeFigureOut">
              <a:rPr lang="cs-CZ" smtClean="0"/>
              <a:t>12.06.2022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F24B-CE11-459F-A3A2-78192639705F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65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C59B-3CC4-4DF0-A7AB-A50296554547}" type="datetimeFigureOut">
              <a:rPr lang="cs-CZ" smtClean="0"/>
              <a:t>12.06.2022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F24B-CE11-459F-A3A2-781926397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73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C59B-3CC4-4DF0-A7AB-A50296554547}" type="datetimeFigureOut">
              <a:rPr lang="cs-CZ" smtClean="0"/>
              <a:t>12.06.2022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F24B-CE11-459F-A3A2-78192639705F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62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C49C59B-3CC4-4DF0-A7AB-A50296554547}" type="datetimeFigureOut">
              <a:rPr lang="cs-CZ" smtClean="0"/>
              <a:t>12.06.2022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F24B-CE11-459F-A3A2-78192639705F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98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9C59B-3CC4-4DF0-A7AB-A50296554547}" type="datetimeFigureOut">
              <a:rPr lang="cs-CZ" smtClean="0"/>
              <a:t>12.06.2022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5D9F24B-CE11-459F-A3A2-78192639705F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98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Výroční zpráva </a:t>
            </a:r>
            <a:br>
              <a:rPr lang="cs-CZ" dirty="0"/>
            </a:br>
            <a:r>
              <a:rPr lang="cs-CZ" dirty="0"/>
              <a:t>o činnosti FF </a:t>
            </a:r>
            <a:r>
              <a:rPr lang="cs-CZ" dirty="0" err="1"/>
              <a:t>UPCE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za rok 2021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10728" y="3968496"/>
            <a:ext cx="2944124" cy="1801368"/>
          </a:xfrm>
        </p:spPr>
        <p:txBody>
          <a:bodyPr>
            <a:normAutofit/>
          </a:bodyPr>
          <a:lstStyle/>
          <a:p>
            <a:r>
              <a:rPr lang="cs-CZ" sz="2800" dirty="0"/>
              <a:t>Jiří Kubeš</a:t>
            </a:r>
          </a:p>
          <a:p>
            <a:r>
              <a:rPr lang="cs-CZ" sz="2800" dirty="0"/>
              <a:t>děkan FF UPCE</a:t>
            </a:r>
          </a:p>
        </p:txBody>
      </p:sp>
    </p:spTree>
    <p:extLst>
      <p:ext uri="{BB962C8B-B14F-4D97-AF65-F5344CB8AC3E}">
        <p14:creationId xmlns:p14="http://schemas.microsoft.com/office/powerpoint/2010/main" val="373928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E0215B-9AC5-4B70-8E41-701AFE67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Excelentní a nadstandardní vědecké příznaky na pracovištích fakulty v letech 2017-2020 </a:t>
            </a:r>
            <a:endParaRPr lang="cs-CZ" sz="2800" b="1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000DEB5C-0B72-4A57-A7BE-1311743FE0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626295"/>
              </p:ext>
            </p:extLst>
          </p:nvPr>
        </p:nvGraphicFramePr>
        <p:xfrm>
          <a:off x="0" y="2016125"/>
          <a:ext cx="12029436" cy="2687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115725245"/>
                    </a:ext>
                  </a:extLst>
                </a:gridCol>
                <a:gridCol w="1087120">
                  <a:extLst>
                    <a:ext uri="{9D8B030D-6E8A-4147-A177-3AD203B41FA5}">
                      <a16:colId xmlns:a16="http://schemas.microsoft.com/office/drawing/2014/main" val="1721132997"/>
                    </a:ext>
                  </a:extLst>
                </a:gridCol>
                <a:gridCol w="1026160">
                  <a:extLst>
                    <a:ext uri="{9D8B030D-6E8A-4147-A177-3AD203B41FA5}">
                      <a16:colId xmlns:a16="http://schemas.microsoft.com/office/drawing/2014/main" val="2058982411"/>
                    </a:ext>
                  </a:extLst>
                </a:gridCol>
                <a:gridCol w="1849120">
                  <a:extLst>
                    <a:ext uri="{9D8B030D-6E8A-4147-A177-3AD203B41FA5}">
                      <a16:colId xmlns:a16="http://schemas.microsoft.com/office/drawing/2014/main" val="1959196798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78455524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537265369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82642248"/>
                    </a:ext>
                  </a:extLst>
                </a:gridCol>
                <a:gridCol w="1010352">
                  <a:extLst>
                    <a:ext uri="{9D8B030D-6E8A-4147-A177-3AD203B41FA5}">
                      <a16:colId xmlns:a16="http://schemas.microsoft.com/office/drawing/2014/main" val="3213691181"/>
                    </a:ext>
                  </a:extLst>
                </a:gridCol>
                <a:gridCol w="1336604">
                  <a:extLst>
                    <a:ext uri="{9D8B030D-6E8A-4147-A177-3AD203B41FA5}">
                      <a16:colId xmlns:a16="http://schemas.microsoft.com/office/drawing/2014/main" val="600928884"/>
                    </a:ext>
                  </a:extLst>
                </a:gridCol>
              </a:tblGrid>
              <a:tr h="907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Roky / katedry</a:t>
                      </a:r>
                      <a:endParaRPr lang="cs-CZ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KAA</a:t>
                      </a:r>
                      <a:endParaRPr lang="cs-CZ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KCJ</a:t>
                      </a:r>
                      <a:endParaRPr lang="cs-CZ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KFR (KFI + KRE)</a:t>
                      </a:r>
                      <a:endParaRPr lang="cs-CZ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KLKS</a:t>
                      </a:r>
                      <a:endParaRPr lang="cs-CZ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KSKA</a:t>
                      </a:r>
                      <a:endParaRPr lang="cs-CZ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KVV</a:t>
                      </a:r>
                      <a:endParaRPr lang="cs-CZ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ÚHV</a:t>
                      </a:r>
                      <a:endParaRPr lang="cs-CZ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34035142"/>
                  </a:ext>
                </a:extLst>
              </a:tr>
              <a:tr h="445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EX + NS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1+2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0+2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8+12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0+2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0+1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0+0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6+6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15+25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67705951"/>
                  </a:ext>
                </a:extLst>
              </a:tr>
              <a:tr h="445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EX + NS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0+2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0+0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7+10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2+3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1+0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0+0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6+6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16+21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23504592"/>
                  </a:ext>
                </a:extLst>
              </a:tr>
              <a:tr h="445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EX + NS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0+1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0+1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5+9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1+0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1+0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1+0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4+9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12+20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29869445"/>
                  </a:ext>
                </a:extLst>
              </a:tr>
              <a:tr h="445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EX + NS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0+3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0+0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3+3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3+0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2+2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1+2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7+8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16+18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44932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37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9B39DD-3C35-4482-AD21-7CF81CBD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04801"/>
            <a:ext cx="9603275" cy="1548954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Dle směrnice č. 1/2022 minimální </a:t>
            </a:r>
            <a:br>
              <a:rPr lang="cs-CZ" dirty="0"/>
            </a:br>
            <a:r>
              <a:rPr lang="cs-CZ" dirty="0"/>
              <a:t>a standardní výkon za tři roky 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osOH</a:t>
            </a:r>
            <a:r>
              <a:rPr lang="cs-CZ" dirty="0"/>
              <a:t> za body nad standard)</a:t>
            </a: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F9E9B4A3-57C1-4B33-A10C-6C56C3F37D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253564"/>
              </p:ext>
            </p:extLst>
          </p:nvPr>
        </p:nvGraphicFramePr>
        <p:xfrm>
          <a:off x="1451579" y="2656651"/>
          <a:ext cx="9604374" cy="218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1458">
                  <a:extLst>
                    <a:ext uri="{9D8B030D-6E8A-4147-A177-3AD203B41FA5}">
                      <a16:colId xmlns:a16="http://schemas.microsoft.com/office/drawing/2014/main" val="3643560249"/>
                    </a:ext>
                  </a:extLst>
                </a:gridCol>
                <a:gridCol w="3201458">
                  <a:extLst>
                    <a:ext uri="{9D8B030D-6E8A-4147-A177-3AD203B41FA5}">
                      <a16:colId xmlns:a16="http://schemas.microsoft.com/office/drawing/2014/main" val="2478726"/>
                    </a:ext>
                  </a:extLst>
                </a:gridCol>
                <a:gridCol w="3201458">
                  <a:extLst>
                    <a:ext uri="{9D8B030D-6E8A-4147-A177-3AD203B41FA5}">
                      <a16:colId xmlns:a16="http://schemas.microsoft.com/office/drawing/2014/main" val="12256504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zařazení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797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6911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68877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8265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4133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86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C49A6-D1F9-4D01-A074-39A9CC1BA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C52D5853-C7FE-4DF8-A0D2-C576824248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575406"/>
              </p:ext>
            </p:extLst>
          </p:nvPr>
        </p:nvGraphicFramePr>
        <p:xfrm>
          <a:off x="1" y="10160"/>
          <a:ext cx="12192000" cy="65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419">
                  <a:extLst>
                    <a:ext uri="{9D8B030D-6E8A-4147-A177-3AD203B41FA5}">
                      <a16:colId xmlns:a16="http://schemas.microsoft.com/office/drawing/2014/main" val="1205038774"/>
                    </a:ext>
                  </a:extLst>
                </a:gridCol>
                <a:gridCol w="1857418">
                  <a:extLst>
                    <a:ext uri="{9D8B030D-6E8A-4147-A177-3AD203B41FA5}">
                      <a16:colId xmlns:a16="http://schemas.microsoft.com/office/drawing/2014/main" val="2733354552"/>
                    </a:ext>
                  </a:extLst>
                </a:gridCol>
                <a:gridCol w="1889814">
                  <a:extLst>
                    <a:ext uri="{9D8B030D-6E8A-4147-A177-3AD203B41FA5}">
                      <a16:colId xmlns:a16="http://schemas.microsoft.com/office/drawing/2014/main" val="347161902"/>
                    </a:ext>
                  </a:extLst>
                </a:gridCol>
                <a:gridCol w="1976206">
                  <a:extLst>
                    <a:ext uri="{9D8B030D-6E8A-4147-A177-3AD203B41FA5}">
                      <a16:colId xmlns:a16="http://schemas.microsoft.com/office/drawing/2014/main" val="3262031541"/>
                    </a:ext>
                  </a:extLst>
                </a:gridCol>
                <a:gridCol w="1911412">
                  <a:extLst>
                    <a:ext uri="{9D8B030D-6E8A-4147-A177-3AD203B41FA5}">
                      <a16:colId xmlns:a16="http://schemas.microsoft.com/office/drawing/2014/main" val="2173191864"/>
                    </a:ext>
                  </a:extLst>
                </a:gridCol>
                <a:gridCol w="2726731">
                  <a:extLst>
                    <a:ext uri="{9D8B030D-6E8A-4147-A177-3AD203B41FA5}">
                      <a16:colId xmlns:a16="http://schemas.microsoft.com/office/drawing/2014/main" val="120418"/>
                    </a:ext>
                  </a:extLst>
                </a:gridCol>
              </a:tblGrid>
              <a:tr h="82837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Katedra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Počet bodů 2019-2021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Přep</a:t>
                      </a:r>
                      <a:r>
                        <a:rPr lang="cs-CZ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 úvazky </a:t>
                      </a:r>
                      <a:r>
                        <a:rPr lang="cs-CZ" sz="2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AVP</a:t>
                      </a:r>
                      <a:r>
                        <a:rPr lang="cs-CZ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2021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Průměr na 1 úvazek 19-21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Počet bodů 2018-2020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Posun za poslední rok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59748928"/>
                  </a:ext>
                </a:extLst>
              </a:tr>
              <a:tr h="668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KAA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2180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/ 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/ 182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890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nárůst 140 % </a:t>
                      </a:r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!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1624065"/>
                  </a:ext>
                </a:extLst>
              </a:tr>
              <a:tr h="6013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KCJ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 / 4,5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/ 156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831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pokles 20 %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262117"/>
                  </a:ext>
                </a:extLst>
              </a:tr>
              <a:tr h="6504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KFR (FI + CE)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10058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6968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nárůst 40 %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75569888"/>
                  </a:ext>
                </a:extLst>
              </a:tr>
              <a:tr h="57679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KFR (RE)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863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pokles 40 %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58163302"/>
                  </a:ext>
                </a:extLst>
              </a:tr>
              <a:tr h="55225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KLKS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2559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2624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pokles 2 %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30509105"/>
                  </a:ext>
                </a:extLst>
              </a:tr>
              <a:tr h="5645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KSKA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1321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892 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nárůst 50 %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74490047"/>
                  </a:ext>
                </a:extLst>
              </a:tr>
              <a:tr h="63815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KVV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1190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stejný výkon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15662528"/>
                  </a:ext>
                </a:extLst>
              </a:tr>
              <a:tr h="6136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ÚHV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10161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9668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nárůst 5 %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28836984"/>
                  </a:ext>
                </a:extLst>
              </a:tr>
              <a:tr h="82837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28730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23926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nárůst 20 %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23000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648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Projekty: realizováno 8+3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6880" y="2010878"/>
            <a:ext cx="6675120" cy="4042233"/>
          </a:xfrm>
        </p:spPr>
        <p:txBody>
          <a:bodyPr>
            <a:normAutofit/>
          </a:bodyPr>
          <a:lstStyle/>
          <a:p>
            <a:r>
              <a:rPr lang="cs-CZ" dirty="0"/>
              <a:t>6 projektů </a:t>
            </a:r>
            <a:r>
              <a:rPr lang="cs-CZ" dirty="0" err="1"/>
              <a:t>GAČR</a:t>
            </a:r>
            <a:r>
              <a:rPr lang="cs-CZ" dirty="0"/>
              <a:t> (</a:t>
            </a:r>
            <a:r>
              <a:rPr lang="cs-CZ" dirty="0" err="1"/>
              <a:t>4x</a:t>
            </a:r>
            <a:r>
              <a:rPr lang="cs-CZ" dirty="0"/>
              <a:t> </a:t>
            </a:r>
            <a:r>
              <a:rPr lang="cs-CZ" dirty="0" err="1"/>
              <a:t>ÚHV</a:t>
            </a:r>
            <a:r>
              <a:rPr lang="cs-CZ" dirty="0"/>
              <a:t>, </a:t>
            </a:r>
            <a:r>
              <a:rPr lang="cs-CZ" dirty="0" err="1"/>
              <a:t>1x</a:t>
            </a:r>
            <a:r>
              <a:rPr lang="cs-CZ" dirty="0"/>
              <a:t> </a:t>
            </a:r>
            <a:r>
              <a:rPr lang="cs-CZ" dirty="0" err="1"/>
              <a:t>KFR</a:t>
            </a:r>
            <a:r>
              <a:rPr lang="cs-CZ" dirty="0"/>
              <a:t>, </a:t>
            </a:r>
            <a:r>
              <a:rPr lang="cs-CZ" dirty="0" err="1"/>
              <a:t>1x</a:t>
            </a:r>
            <a:r>
              <a:rPr lang="cs-CZ" dirty="0"/>
              <a:t> </a:t>
            </a:r>
            <a:r>
              <a:rPr lang="cs-CZ" dirty="0" err="1"/>
              <a:t>KAA</a:t>
            </a:r>
            <a:r>
              <a:rPr lang="cs-CZ" dirty="0"/>
              <a:t>) – loni 5</a:t>
            </a:r>
          </a:p>
          <a:p>
            <a:r>
              <a:rPr lang="cs-CZ" dirty="0"/>
              <a:t>1 projekt </a:t>
            </a:r>
            <a:r>
              <a:rPr lang="cs-CZ" dirty="0" err="1"/>
              <a:t>NAKI</a:t>
            </a:r>
            <a:r>
              <a:rPr lang="cs-CZ" dirty="0"/>
              <a:t> (</a:t>
            </a:r>
            <a:r>
              <a:rPr lang="cs-CZ" dirty="0" err="1"/>
              <a:t>ÚHV</a:t>
            </a:r>
            <a:r>
              <a:rPr lang="cs-CZ" dirty="0"/>
              <a:t> + FR </a:t>
            </a:r>
            <a:r>
              <a:rPr lang="cs-CZ" dirty="0" err="1"/>
              <a:t>UPCE</a:t>
            </a:r>
            <a:r>
              <a:rPr lang="cs-CZ" dirty="0"/>
              <a:t>) – stejné</a:t>
            </a:r>
          </a:p>
          <a:p>
            <a:r>
              <a:rPr lang="cs-CZ" dirty="0"/>
              <a:t>1 projekt OP Zaměstnanost (</a:t>
            </a:r>
            <a:r>
              <a:rPr lang="cs-CZ" dirty="0" err="1"/>
              <a:t>KVV</a:t>
            </a:r>
            <a:r>
              <a:rPr lang="cs-CZ" dirty="0"/>
              <a:t> + </a:t>
            </a:r>
            <a:r>
              <a:rPr lang="cs-CZ" dirty="0" err="1"/>
              <a:t>PK</a:t>
            </a:r>
            <a:r>
              <a:rPr lang="cs-CZ" dirty="0"/>
              <a:t>) – stejné</a:t>
            </a:r>
          </a:p>
          <a:p>
            <a:r>
              <a:rPr lang="cs-CZ" dirty="0"/>
              <a:t>1 projekt </a:t>
            </a:r>
            <a:r>
              <a:rPr lang="cs-CZ" dirty="0" err="1"/>
              <a:t>Wenner-Gren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 (</a:t>
            </a:r>
            <a:r>
              <a:rPr lang="cs-CZ" dirty="0" err="1"/>
              <a:t>KSKA</a:t>
            </a:r>
            <a:r>
              <a:rPr lang="cs-CZ" dirty="0"/>
              <a:t>) – stejné</a:t>
            </a:r>
          </a:p>
          <a:p>
            <a:r>
              <a:rPr lang="cs-CZ" dirty="0">
                <a:ea typeface="Calibri" panose="020F0502020204030204" pitchFamily="34" charset="0"/>
              </a:rPr>
              <a:t>p</a:t>
            </a:r>
            <a:r>
              <a:rPr lang="cs-CZ" sz="1800" dirty="0">
                <a:effectLst/>
                <a:ea typeface="Calibri" panose="020F0502020204030204" pitchFamily="34" charset="0"/>
              </a:rPr>
              <a:t>oprvé: Marie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Skłodowska</a:t>
            </a:r>
            <a:r>
              <a:rPr lang="cs-CZ" sz="1800" dirty="0">
                <a:effectLst/>
                <a:ea typeface="Calibri" panose="020F0502020204030204" pitchFamily="34" charset="0"/>
              </a:rPr>
              <a:t>-Curie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Actions</a:t>
            </a:r>
            <a:r>
              <a:rPr lang="cs-CZ" sz="1800" dirty="0">
                <a:effectLst/>
                <a:ea typeface="Calibri" panose="020F0502020204030204" pitchFamily="34" charset="0"/>
              </a:rPr>
              <a:t> (Ind.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Fellowships</a:t>
            </a:r>
            <a:r>
              <a:rPr lang="cs-CZ" sz="1800" dirty="0">
                <a:effectLst/>
                <a:ea typeface="Calibri" panose="020F0502020204030204" pitchFamily="34" charset="0"/>
              </a:rPr>
              <a:t>) na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KFR</a:t>
            </a:r>
            <a:r>
              <a:rPr lang="cs-CZ" sz="1800" dirty="0">
                <a:effectLst/>
                <a:ea typeface="Calibri" panose="020F0502020204030204" pitchFamily="34" charset="0"/>
              </a:rPr>
              <a:t>!</a:t>
            </a:r>
          </a:p>
          <a:p>
            <a:pPr lvl="1"/>
            <a:r>
              <a:rPr lang="cs-CZ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Dr. Silvia </a:t>
            </a:r>
            <a:r>
              <a:rPr lang="cs-CZ" sz="16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Panizza</a:t>
            </a:r>
            <a:r>
              <a:rPr lang="cs-CZ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6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projekt </a:t>
            </a:r>
            <a:r>
              <a:rPr lang="cs-CZ" sz="16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Moral</a:t>
            </a:r>
            <a:r>
              <a:rPr lang="cs-CZ" sz="16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Impossibility</a:t>
            </a:r>
            <a:r>
              <a:rPr lang="cs-CZ" sz="16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6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Rethinking</a:t>
            </a:r>
            <a:r>
              <a:rPr lang="cs-CZ" sz="16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Choice</a:t>
            </a:r>
            <a:r>
              <a:rPr lang="cs-CZ" sz="16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6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Conflict</a:t>
            </a:r>
            <a:r>
              <a:rPr lang="cs-CZ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(24 měsíců)</a:t>
            </a:r>
          </a:p>
          <a:p>
            <a:pPr lvl="1"/>
            <a:r>
              <a:rPr lang="cs-CZ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doc. </a:t>
            </a:r>
            <a:r>
              <a:rPr lang="cs-CZ" sz="16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Olli</a:t>
            </a:r>
            <a:r>
              <a:rPr lang="cs-CZ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Lagerspetz</a:t>
            </a:r>
            <a:r>
              <a:rPr lang="cs-CZ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projekt </a:t>
            </a:r>
            <a:r>
              <a:rPr lang="cs-CZ" sz="16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Philosophy</a:t>
            </a:r>
            <a:r>
              <a:rPr lang="cs-CZ" sz="16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cs-CZ" sz="16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Cultural</a:t>
            </a:r>
            <a:r>
              <a:rPr lang="cs-CZ" sz="16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Self-Knowledge</a:t>
            </a:r>
            <a:r>
              <a:rPr lang="cs-CZ" sz="16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R. G. </a:t>
            </a:r>
            <a:r>
              <a:rPr lang="cs-CZ" sz="16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Collingwood</a:t>
            </a:r>
            <a:r>
              <a:rPr lang="cs-CZ" sz="16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Peter </a:t>
            </a:r>
            <a:r>
              <a:rPr lang="cs-CZ" sz="16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Winch</a:t>
            </a:r>
            <a:r>
              <a:rPr lang="cs-CZ" sz="16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6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16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Human</a:t>
            </a:r>
            <a:r>
              <a:rPr lang="cs-CZ" sz="16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Sciences</a:t>
            </a:r>
            <a:r>
              <a:rPr lang="cs-CZ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(12 měsíců)</a:t>
            </a:r>
            <a:r>
              <a:rPr lang="cs-CZ" dirty="0"/>
              <a:t>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D4793F-3CC9-4853-A087-CCCD315B0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77760" y="2017343"/>
            <a:ext cx="4389120" cy="4035768"/>
          </a:xfrm>
        </p:spPr>
        <p:txBody>
          <a:bodyPr>
            <a:normAutofit/>
          </a:bodyPr>
          <a:lstStyle/>
          <a:p>
            <a:r>
              <a:rPr lang="cs-CZ" b="1" dirty="0"/>
              <a:t>podáno</a:t>
            </a:r>
            <a:r>
              <a:rPr lang="cs-CZ" dirty="0"/>
              <a:t> 17 (loni 11) projektů </a:t>
            </a:r>
            <a:r>
              <a:rPr lang="cs-CZ" dirty="0" err="1"/>
              <a:t>GAČR</a:t>
            </a:r>
            <a:r>
              <a:rPr lang="cs-CZ" dirty="0"/>
              <a:t>: </a:t>
            </a:r>
            <a:r>
              <a:rPr lang="cs-CZ" dirty="0" err="1"/>
              <a:t>6x</a:t>
            </a:r>
            <a:r>
              <a:rPr lang="cs-CZ" dirty="0"/>
              <a:t> </a:t>
            </a:r>
            <a:r>
              <a:rPr lang="cs-CZ" dirty="0" err="1"/>
              <a:t>KFR</a:t>
            </a:r>
            <a:r>
              <a:rPr lang="cs-CZ" dirty="0"/>
              <a:t>, </a:t>
            </a:r>
            <a:r>
              <a:rPr lang="cs-CZ" dirty="0" err="1"/>
              <a:t>5x</a:t>
            </a:r>
            <a:r>
              <a:rPr lang="cs-CZ" dirty="0"/>
              <a:t> </a:t>
            </a:r>
            <a:r>
              <a:rPr lang="cs-CZ" dirty="0" err="1"/>
              <a:t>ÚHV</a:t>
            </a:r>
            <a:r>
              <a:rPr lang="cs-CZ" dirty="0"/>
              <a:t>, </a:t>
            </a:r>
            <a:r>
              <a:rPr lang="cs-CZ" dirty="0" err="1"/>
              <a:t>3x</a:t>
            </a:r>
            <a:r>
              <a:rPr lang="cs-CZ" dirty="0"/>
              <a:t> </a:t>
            </a:r>
            <a:r>
              <a:rPr lang="cs-CZ" dirty="0" err="1"/>
              <a:t>KLKS</a:t>
            </a:r>
            <a:r>
              <a:rPr lang="cs-CZ" dirty="0"/>
              <a:t>, </a:t>
            </a:r>
            <a:r>
              <a:rPr lang="cs-CZ" dirty="0" err="1"/>
              <a:t>2x</a:t>
            </a:r>
            <a:r>
              <a:rPr lang="cs-CZ" dirty="0"/>
              <a:t> </a:t>
            </a:r>
            <a:r>
              <a:rPr lang="cs-CZ" dirty="0" err="1"/>
              <a:t>KAA</a:t>
            </a:r>
            <a:r>
              <a:rPr lang="cs-CZ" dirty="0"/>
              <a:t>, </a:t>
            </a:r>
            <a:r>
              <a:rPr lang="cs-CZ" dirty="0" err="1"/>
              <a:t>1x</a:t>
            </a:r>
            <a:r>
              <a:rPr lang="cs-CZ" dirty="0"/>
              <a:t> </a:t>
            </a:r>
            <a:r>
              <a:rPr lang="cs-CZ" dirty="0" err="1"/>
              <a:t>KCJ</a:t>
            </a:r>
            <a:r>
              <a:rPr lang="cs-CZ" dirty="0"/>
              <a:t>) a 0 </a:t>
            </a:r>
            <a:r>
              <a:rPr lang="cs-CZ" dirty="0" err="1"/>
              <a:t>TAČR</a:t>
            </a:r>
            <a:r>
              <a:rPr lang="cs-CZ" dirty="0"/>
              <a:t> (nebyla výzva)</a:t>
            </a:r>
          </a:p>
          <a:p>
            <a:pPr lvl="1"/>
            <a:r>
              <a:rPr lang="cs-CZ" b="1" dirty="0"/>
              <a:t>získány</a:t>
            </a:r>
            <a:r>
              <a:rPr lang="cs-CZ" dirty="0"/>
              <a:t> čtyři (loni jeden) – </a:t>
            </a:r>
            <a:r>
              <a:rPr lang="cs-CZ" dirty="0" err="1"/>
              <a:t>2x</a:t>
            </a:r>
            <a:r>
              <a:rPr lang="cs-CZ" dirty="0"/>
              <a:t> </a:t>
            </a:r>
            <a:r>
              <a:rPr lang="cs-CZ" dirty="0" err="1"/>
              <a:t>ÚHV</a:t>
            </a:r>
            <a:r>
              <a:rPr lang="cs-CZ" dirty="0"/>
              <a:t>, </a:t>
            </a:r>
            <a:r>
              <a:rPr lang="cs-CZ" dirty="0" err="1"/>
              <a:t>2x</a:t>
            </a:r>
            <a:r>
              <a:rPr lang="cs-CZ" dirty="0"/>
              <a:t> </a:t>
            </a:r>
            <a:r>
              <a:rPr lang="cs-CZ" dirty="0" err="1"/>
              <a:t>KFR</a:t>
            </a:r>
            <a:r>
              <a:rPr lang="cs-CZ" dirty="0"/>
              <a:t> (z toho jeden </a:t>
            </a:r>
            <a:r>
              <a:rPr lang="cs-CZ" dirty="0" err="1"/>
              <a:t>Postdoc</a:t>
            </a:r>
            <a:r>
              <a:rPr lang="cs-CZ" dirty="0"/>
              <a:t> – incoming)</a:t>
            </a:r>
          </a:p>
          <a:p>
            <a:r>
              <a:rPr lang="cs-CZ" b="1" dirty="0"/>
              <a:t>rizika</a:t>
            </a:r>
            <a:r>
              <a:rPr lang="cs-CZ" dirty="0"/>
              <a:t> jasná: </a:t>
            </a:r>
          </a:p>
          <a:p>
            <a:r>
              <a:rPr lang="cs-CZ" dirty="0"/>
              <a:t>1) úspěšnost </a:t>
            </a:r>
            <a:r>
              <a:rPr lang="cs-CZ" dirty="0" err="1"/>
              <a:t>GAČR</a:t>
            </a:r>
            <a:r>
              <a:rPr lang="cs-CZ" dirty="0"/>
              <a:t> cca 25 %, </a:t>
            </a:r>
          </a:p>
          <a:p>
            <a:r>
              <a:rPr lang="cs-CZ" dirty="0"/>
              <a:t>2) podává málo kateder!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361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Výsledky  V  </a:t>
            </a:r>
            <a:r>
              <a:rPr lang="cs-CZ" b="1" dirty="0" err="1"/>
              <a:t>M1</a:t>
            </a:r>
            <a:r>
              <a:rPr lang="cs-CZ" b="1" dirty="0"/>
              <a:t> 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11200" y="2010878"/>
            <a:ext cx="6136640" cy="3831122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effectLst/>
                <a:ea typeface="Calibri" panose="020F0502020204030204" pitchFamily="34" charset="0"/>
              </a:rPr>
              <a:t>13 výsledků hodnoceno za 2020</a:t>
            </a:r>
          </a:p>
          <a:p>
            <a:r>
              <a:rPr lang="cs-CZ" sz="2400" dirty="0">
                <a:ea typeface="Calibri" panose="020F0502020204030204" pitchFamily="34" charset="0"/>
              </a:rPr>
              <a:t>z</a:t>
            </a:r>
            <a:r>
              <a:rPr lang="cs-CZ" sz="2400" dirty="0">
                <a:effectLst/>
                <a:ea typeface="Calibri" panose="020F0502020204030204" pitchFamily="34" charset="0"/>
              </a:rPr>
              <a:t>námky:</a:t>
            </a:r>
          </a:p>
          <a:p>
            <a:r>
              <a:rPr lang="cs-CZ" sz="2400" b="1" dirty="0">
                <a:effectLst/>
                <a:ea typeface="Calibri" panose="020F0502020204030204" pitchFamily="34" charset="0"/>
              </a:rPr>
              <a:t>poprvé 1</a:t>
            </a:r>
            <a:r>
              <a:rPr lang="cs-CZ" sz="2400" dirty="0">
                <a:effectLst/>
                <a:ea typeface="Calibri" panose="020F0502020204030204" pitchFamily="34" charset="0"/>
              </a:rPr>
              <a:t>:  doc. Pavel Marek (</a:t>
            </a:r>
            <a:r>
              <a:rPr lang="cs-CZ" sz="2400" dirty="0" err="1">
                <a:effectLst/>
                <a:ea typeface="Calibri" panose="020F0502020204030204" pitchFamily="34" charset="0"/>
              </a:rPr>
              <a:t>ÚHV</a:t>
            </a:r>
            <a:r>
              <a:rPr lang="cs-CZ" sz="2400" dirty="0">
                <a:effectLst/>
                <a:ea typeface="Calibri" panose="020F0502020204030204" pitchFamily="34" charset="0"/>
              </a:rPr>
              <a:t>) „El </a:t>
            </a:r>
            <a:r>
              <a:rPr lang="cs-CZ" sz="2400" dirty="0" err="1">
                <a:effectLst/>
                <a:ea typeface="Calibri" panose="020F0502020204030204" pitchFamily="34" charset="0"/>
              </a:rPr>
              <a:t>conde</a:t>
            </a:r>
            <a:r>
              <a:rPr lang="cs-CZ" sz="2400" dirty="0">
                <a:effectLst/>
                <a:ea typeface="Calibri" panose="020F0502020204030204" pitchFamily="34" charset="0"/>
              </a:rPr>
              <a:t> de </a:t>
            </a:r>
            <a:r>
              <a:rPr lang="cs-CZ" sz="2400" dirty="0" err="1">
                <a:effectLst/>
                <a:ea typeface="Calibri" panose="020F0502020204030204" pitchFamily="34" charset="0"/>
              </a:rPr>
              <a:t>Oñate</a:t>
            </a:r>
            <a:r>
              <a:rPr lang="cs-CZ" sz="2400" dirty="0">
                <a:effectLst/>
                <a:ea typeface="Calibri" panose="020F0502020204030204" pitchFamily="34" charset="0"/>
              </a:rPr>
              <a:t> y la </a:t>
            </a:r>
            <a:r>
              <a:rPr lang="cs-CZ" sz="2400" dirty="0" err="1">
                <a:effectLst/>
                <a:ea typeface="Calibri" panose="020F0502020204030204" pitchFamily="34" charset="0"/>
              </a:rPr>
              <a:t>diplomacia</a:t>
            </a:r>
            <a:r>
              <a:rPr lang="cs-CZ" sz="2400" dirty="0">
                <a:effectLst/>
                <a:ea typeface="Calibri" panose="020F0502020204030204" pitchFamily="34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</a:rPr>
              <a:t>entre</a:t>
            </a:r>
            <a:r>
              <a:rPr lang="cs-CZ" sz="2400" dirty="0">
                <a:effectLst/>
                <a:ea typeface="Calibri" panose="020F0502020204030204" pitchFamily="34" charset="0"/>
              </a:rPr>
              <a:t> Madrid y </a:t>
            </a:r>
            <a:r>
              <a:rPr lang="cs-CZ" sz="2400" dirty="0" err="1">
                <a:effectLst/>
                <a:ea typeface="Calibri" panose="020F0502020204030204" pitchFamily="34" charset="0"/>
              </a:rPr>
              <a:t>Viena</a:t>
            </a:r>
            <a:r>
              <a:rPr lang="cs-CZ" sz="2400" dirty="0">
                <a:effectLst/>
                <a:ea typeface="Calibri" panose="020F0502020204030204" pitchFamily="34" charset="0"/>
              </a:rPr>
              <a:t> a </a:t>
            </a:r>
            <a:r>
              <a:rPr lang="cs-CZ" sz="2400" dirty="0" err="1">
                <a:effectLst/>
                <a:ea typeface="Calibri" panose="020F0502020204030204" pitchFamily="34" charset="0"/>
              </a:rPr>
              <a:t>principios</a:t>
            </a:r>
            <a:r>
              <a:rPr lang="cs-CZ" sz="2400" dirty="0">
                <a:effectLst/>
                <a:ea typeface="Calibri" panose="020F0502020204030204" pitchFamily="34" charset="0"/>
              </a:rPr>
              <a:t> de la </a:t>
            </a:r>
            <a:r>
              <a:rPr lang="cs-CZ" sz="2400" dirty="0" err="1">
                <a:effectLst/>
                <a:ea typeface="Calibri" panose="020F0502020204030204" pitchFamily="34" charset="0"/>
              </a:rPr>
              <a:t>Guerra</a:t>
            </a:r>
            <a:r>
              <a:rPr lang="cs-CZ" sz="2400" dirty="0">
                <a:effectLst/>
                <a:ea typeface="Calibri" panose="020F0502020204030204" pitchFamily="34" charset="0"/>
              </a:rPr>
              <a:t> de los </a:t>
            </a:r>
            <a:r>
              <a:rPr lang="cs-CZ" sz="2400" dirty="0" err="1">
                <a:effectLst/>
                <a:ea typeface="Calibri" panose="020F0502020204030204" pitchFamily="34" charset="0"/>
              </a:rPr>
              <a:t>Treinta</a:t>
            </a:r>
            <a:r>
              <a:rPr lang="cs-CZ" sz="2400" dirty="0">
                <a:effectLst/>
                <a:ea typeface="Calibri" panose="020F0502020204030204" pitchFamily="34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</a:rPr>
              <a:t>Años</a:t>
            </a:r>
            <a:r>
              <a:rPr lang="cs-CZ" sz="2400" dirty="0">
                <a:effectLst/>
                <a:ea typeface="Calibri" panose="020F0502020204030204" pitchFamily="34" charset="0"/>
              </a:rPr>
              <a:t>“, in: </a:t>
            </a:r>
            <a:r>
              <a:rPr lang="cs-CZ" sz="2400" i="1" dirty="0" err="1">
                <a:effectLst/>
                <a:ea typeface="Calibri" panose="020F0502020204030204" pitchFamily="34" charset="0"/>
              </a:rPr>
              <a:t>Manuscrits</a:t>
            </a:r>
            <a:r>
              <a:rPr lang="cs-CZ" sz="2400" i="1" dirty="0">
                <a:effectLst/>
                <a:ea typeface="Calibri" panose="020F0502020204030204" pitchFamily="34" charset="0"/>
              </a:rPr>
              <a:t>: </a:t>
            </a:r>
            <a:r>
              <a:rPr lang="cs-CZ" sz="2400" i="1" dirty="0" err="1">
                <a:effectLst/>
                <a:ea typeface="Calibri" panose="020F0502020204030204" pitchFamily="34" charset="0"/>
              </a:rPr>
              <a:t>Revista</a:t>
            </a:r>
            <a:r>
              <a:rPr lang="cs-CZ" sz="2400" i="1" dirty="0">
                <a:effectLst/>
                <a:ea typeface="Calibri" panose="020F0502020204030204" pitchFamily="34" charset="0"/>
              </a:rPr>
              <a:t> </a:t>
            </a:r>
            <a:r>
              <a:rPr lang="cs-CZ" sz="2400" i="1" dirty="0" err="1">
                <a:effectLst/>
                <a:ea typeface="Calibri" panose="020F0502020204030204" pitchFamily="34" charset="0"/>
              </a:rPr>
              <a:t>d’Història</a:t>
            </a:r>
            <a:r>
              <a:rPr lang="cs-CZ" sz="2400" i="1" dirty="0">
                <a:effectLst/>
                <a:ea typeface="Calibri" panose="020F0502020204030204" pitchFamily="34" charset="0"/>
              </a:rPr>
              <a:t> Moderna</a:t>
            </a:r>
            <a:r>
              <a:rPr lang="cs-CZ" sz="2400" dirty="0">
                <a:effectLst/>
                <a:ea typeface="Calibri" panose="020F0502020204030204" pitchFamily="34" charset="0"/>
              </a:rPr>
              <a:t>. </a:t>
            </a:r>
          </a:p>
          <a:p>
            <a:r>
              <a:rPr lang="cs-CZ" sz="2400" dirty="0" err="1">
                <a:effectLst/>
                <a:ea typeface="Calibri" panose="020F0502020204030204" pitchFamily="34" charset="0"/>
              </a:rPr>
              <a:t>9x2</a:t>
            </a:r>
            <a:r>
              <a:rPr lang="cs-CZ" sz="2400" dirty="0">
                <a:effectLst/>
                <a:ea typeface="Calibri" panose="020F0502020204030204" pitchFamily="34" charset="0"/>
              </a:rPr>
              <a:t> (</a:t>
            </a:r>
            <a:r>
              <a:rPr lang="cs-CZ" sz="2400" dirty="0" err="1">
                <a:effectLst/>
                <a:ea typeface="Calibri" panose="020F0502020204030204" pitchFamily="34" charset="0"/>
              </a:rPr>
              <a:t>4x</a:t>
            </a:r>
            <a:r>
              <a:rPr lang="cs-CZ" sz="2400" dirty="0">
                <a:effectLst/>
                <a:ea typeface="Calibri" panose="020F0502020204030204" pitchFamily="34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</a:rPr>
              <a:t>ÚHV</a:t>
            </a:r>
            <a:r>
              <a:rPr lang="cs-CZ" sz="2400" dirty="0">
                <a:effectLst/>
                <a:ea typeface="Calibri" panose="020F0502020204030204" pitchFamily="34" charset="0"/>
              </a:rPr>
              <a:t>, </a:t>
            </a:r>
            <a:r>
              <a:rPr lang="cs-CZ" sz="2400" dirty="0" err="1">
                <a:effectLst/>
                <a:ea typeface="Calibri" panose="020F0502020204030204" pitchFamily="34" charset="0"/>
              </a:rPr>
              <a:t>5x</a:t>
            </a:r>
            <a:r>
              <a:rPr lang="cs-CZ" sz="2400" dirty="0">
                <a:effectLst/>
                <a:ea typeface="Calibri" panose="020F0502020204030204" pitchFamily="34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</a:rPr>
              <a:t>KFR</a:t>
            </a:r>
            <a:r>
              <a:rPr lang="cs-CZ" sz="2400" dirty="0">
                <a:effectLst/>
                <a:ea typeface="Calibri" panose="020F0502020204030204" pitchFamily="34" charset="0"/>
              </a:rPr>
              <a:t>)</a:t>
            </a:r>
          </a:p>
          <a:p>
            <a:r>
              <a:rPr lang="cs-CZ" sz="2400" dirty="0" err="1">
                <a:effectLst/>
                <a:ea typeface="Calibri" panose="020F0502020204030204" pitchFamily="34" charset="0"/>
              </a:rPr>
              <a:t>3x3</a:t>
            </a:r>
            <a:r>
              <a:rPr lang="cs-CZ" sz="2400" dirty="0">
                <a:effectLst/>
                <a:ea typeface="Calibri" panose="020F0502020204030204" pitchFamily="34" charset="0"/>
              </a:rPr>
              <a:t> (</a:t>
            </a:r>
            <a:r>
              <a:rPr lang="cs-CZ" sz="2400" dirty="0" err="1">
                <a:effectLst/>
                <a:ea typeface="Calibri" panose="020F0502020204030204" pitchFamily="34" charset="0"/>
              </a:rPr>
              <a:t>1x</a:t>
            </a:r>
            <a:r>
              <a:rPr lang="cs-CZ" sz="2400" dirty="0">
                <a:effectLst/>
                <a:ea typeface="Calibri" panose="020F0502020204030204" pitchFamily="34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</a:rPr>
              <a:t>KFR</a:t>
            </a:r>
            <a:r>
              <a:rPr lang="cs-CZ" sz="2400" dirty="0">
                <a:effectLst/>
                <a:ea typeface="Calibri" panose="020F0502020204030204" pitchFamily="34" charset="0"/>
              </a:rPr>
              <a:t>, </a:t>
            </a:r>
            <a:r>
              <a:rPr lang="cs-CZ" sz="2400" dirty="0" err="1">
                <a:effectLst/>
                <a:ea typeface="Calibri" panose="020F0502020204030204" pitchFamily="34" charset="0"/>
              </a:rPr>
              <a:t>1x</a:t>
            </a:r>
            <a:r>
              <a:rPr lang="cs-CZ" sz="2400" dirty="0">
                <a:effectLst/>
                <a:ea typeface="Calibri" panose="020F0502020204030204" pitchFamily="34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</a:rPr>
              <a:t>KSKA</a:t>
            </a:r>
            <a:r>
              <a:rPr lang="cs-CZ" sz="2400" dirty="0">
                <a:effectLst/>
                <a:ea typeface="Calibri" panose="020F0502020204030204" pitchFamily="34" charset="0"/>
              </a:rPr>
              <a:t> a </a:t>
            </a:r>
            <a:r>
              <a:rPr lang="cs-CZ" sz="2400" dirty="0" err="1">
                <a:effectLst/>
                <a:ea typeface="Calibri" panose="020F0502020204030204" pitchFamily="34" charset="0"/>
              </a:rPr>
              <a:t>1x</a:t>
            </a:r>
            <a:r>
              <a:rPr lang="cs-CZ" sz="2400" dirty="0">
                <a:effectLst/>
                <a:ea typeface="Calibri" panose="020F0502020204030204" pitchFamily="34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</a:rPr>
              <a:t>KVV</a:t>
            </a:r>
            <a:r>
              <a:rPr lang="cs-CZ" sz="2400" dirty="0">
                <a:effectLst/>
                <a:ea typeface="Calibri" panose="020F0502020204030204" pitchFamily="34" charset="0"/>
              </a:rPr>
              <a:t>).</a:t>
            </a:r>
            <a:endParaRPr lang="cs-CZ" sz="2400" b="1" dirty="0"/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C7AAF76-E638-467D-92DA-D134571EC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4081" y="2017343"/>
            <a:ext cx="4490720" cy="3441520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sz="2400" dirty="0"/>
              <a:t>pro srovnání rok 2019:</a:t>
            </a:r>
          </a:p>
          <a:p>
            <a:r>
              <a:rPr lang="cs-CZ" sz="2400" dirty="0" err="1"/>
              <a:t>7x2</a:t>
            </a:r>
            <a:r>
              <a:rPr lang="cs-CZ" sz="2400" dirty="0"/>
              <a:t> </a:t>
            </a:r>
          </a:p>
          <a:p>
            <a:r>
              <a:rPr lang="cs-CZ" sz="2400" dirty="0" err="1"/>
              <a:t>6x3</a:t>
            </a:r>
            <a:endParaRPr lang="cs-CZ" sz="2400" dirty="0"/>
          </a:p>
          <a:p>
            <a:r>
              <a:rPr lang="cs-CZ" sz="2400" dirty="0" err="1"/>
              <a:t>4x</a:t>
            </a:r>
            <a:r>
              <a:rPr lang="cs-CZ" sz="2400" dirty="0"/>
              <a:t> hůře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04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VědA</a:t>
            </a:r>
            <a:r>
              <a:rPr lang="cs-CZ" b="1" dirty="0"/>
              <a:t> internacionální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1920" y="2010878"/>
            <a:ext cx="5425440" cy="4176562"/>
          </a:xfrm>
        </p:spPr>
        <p:txBody>
          <a:bodyPr>
            <a:noAutofit/>
          </a:bodyPr>
          <a:lstStyle/>
          <a:p>
            <a:r>
              <a:rPr lang="cs-CZ" sz="1800" dirty="0"/>
              <a:t>1) </a:t>
            </a:r>
            <a:r>
              <a:rPr lang="cs-CZ" sz="1800" b="1" dirty="0"/>
              <a:t>Knihy a články v zahraničí </a:t>
            </a:r>
            <a:r>
              <a:rPr lang="cs-CZ" sz="1800" dirty="0"/>
              <a:t>(výběr):</a:t>
            </a:r>
          </a:p>
          <a:p>
            <a:r>
              <a:rPr lang="cs-CZ" dirty="0"/>
              <a:t>Ladislav Vít, </a:t>
            </a:r>
            <a:r>
              <a:rPr lang="cs-CZ" i="1" dirty="0"/>
              <a:t>The </a:t>
            </a:r>
            <a:r>
              <a:rPr lang="cs-CZ" i="1" dirty="0" err="1"/>
              <a:t>Landscapes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W. H. </a:t>
            </a:r>
            <a:r>
              <a:rPr lang="cs-CZ" i="1" dirty="0" err="1"/>
              <a:t>Auden’s</a:t>
            </a:r>
            <a:r>
              <a:rPr lang="cs-CZ" i="1" dirty="0"/>
              <a:t> </a:t>
            </a:r>
            <a:r>
              <a:rPr lang="cs-CZ" i="1" dirty="0" err="1"/>
              <a:t>Interwar</a:t>
            </a:r>
            <a:r>
              <a:rPr lang="cs-CZ" i="1" dirty="0"/>
              <a:t> </a:t>
            </a:r>
            <a:r>
              <a:rPr lang="cs-CZ" i="1" dirty="0" err="1"/>
              <a:t>Poetry</a:t>
            </a:r>
            <a:r>
              <a:rPr lang="cs-CZ" i="1" dirty="0"/>
              <a:t>: </a:t>
            </a:r>
            <a:r>
              <a:rPr lang="cs-CZ" i="1" dirty="0" err="1"/>
              <a:t>Roots</a:t>
            </a:r>
            <a:r>
              <a:rPr lang="cs-CZ" i="1" dirty="0"/>
              <a:t> and </a:t>
            </a:r>
            <a:r>
              <a:rPr lang="cs-CZ" i="1" dirty="0" err="1"/>
              <a:t>Routes</a:t>
            </a:r>
            <a:r>
              <a:rPr lang="cs-CZ" dirty="0"/>
              <a:t>, </a:t>
            </a:r>
            <a:r>
              <a:rPr lang="cs-CZ" dirty="0" err="1"/>
              <a:t>Routledge</a:t>
            </a:r>
            <a:r>
              <a:rPr lang="cs-CZ" dirty="0"/>
              <a:t> 2021.</a:t>
            </a:r>
          </a:p>
          <a:p>
            <a:r>
              <a:rPr lang="cs-CZ" sz="1800" dirty="0"/>
              <a:t>Ondřej Beran, </a:t>
            </a:r>
            <a:r>
              <a:rPr lang="cs-CZ" i="1" dirty="0" err="1"/>
              <a:t>Examples</a:t>
            </a:r>
            <a:r>
              <a:rPr lang="cs-CZ" i="1" dirty="0"/>
              <a:t> and </a:t>
            </a:r>
            <a:r>
              <a:rPr lang="cs-CZ" i="1" dirty="0" err="1"/>
              <a:t>Their</a:t>
            </a:r>
            <a:r>
              <a:rPr lang="cs-CZ" i="1" dirty="0"/>
              <a:t> Role in </a:t>
            </a:r>
            <a:r>
              <a:rPr lang="cs-CZ" i="1" dirty="0" err="1"/>
              <a:t>Our</a:t>
            </a:r>
            <a:r>
              <a:rPr lang="cs-CZ" i="1" dirty="0"/>
              <a:t> </a:t>
            </a:r>
            <a:r>
              <a:rPr lang="cs-CZ" i="1" dirty="0" err="1"/>
              <a:t>Thinking</a:t>
            </a:r>
            <a:r>
              <a:rPr lang="cs-CZ" dirty="0"/>
              <a:t>, </a:t>
            </a:r>
            <a:r>
              <a:rPr lang="cs-CZ" dirty="0" err="1"/>
              <a:t>Routledge</a:t>
            </a:r>
            <a:r>
              <a:rPr lang="cs-CZ" dirty="0"/>
              <a:t> 2021.</a:t>
            </a:r>
          </a:p>
          <a:p>
            <a:r>
              <a:rPr lang="cs-CZ" sz="1800" dirty="0"/>
              <a:t>Niklas Forsberg, </a:t>
            </a:r>
            <a:r>
              <a:rPr lang="cs-CZ" i="1" dirty="0" err="1"/>
              <a:t>Lectures</a:t>
            </a:r>
            <a:r>
              <a:rPr lang="cs-CZ" i="1" dirty="0"/>
              <a:t> on a </a:t>
            </a:r>
            <a:r>
              <a:rPr lang="cs-CZ" i="1" dirty="0" err="1"/>
              <a:t>Philosophy</a:t>
            </a:r>
            <a:r>
              <a:rPr lang="cs-CZ" i="1" dirty="0"/>
              <a:t> </a:t>
            </a:r>
            <a:r>
              <a:rPr lang="cs-CZ" i="1" dirty="0" err="1"/>
              <a:t>Less</a:t>
            </a:r>
            <a:r>
              <a:rPr lang="cs-CZ" i="1" dirty="0"/>
              <a:t> </a:t>
            </a:r>
            <a:r>
              <a:rPr lang="cs-CZ" i="1" dirty="0" err="1"/>
              <a:t>Ordinary</a:t>
            </a:r>
            <a:r>
              <a:rPr lang="cs-CZ" dirty="0"/>
              <a:t>, </a:t>
            </a:r>
            <a:r>
              <a:rPr lang="cs-CZ" dirty="0" err="1"/>
              <a:t>Routledge</a:t>
            </a:r>
            <a:r>
              <a:rPr lang="cs-CZ" dirty="0"/>
              <a:t> 2021.</a:t>
            </a:r>
          </a:p>
          <a:p>
            <a:r>
              <a:rPr lang="cs-CZ" sz="1800" dirty="0"/>
              <a:t>Hugo </a:t>
            </a:r>
            <a:r>
              <a:rPr lang="cs-CZ" sz="1800" dirty="0" err="1"/>
              <a:t>Strandberg</a:t>
            </a:r>
            <a:r>
              <a:rPr lang="cs-CZ" sz="1800" dirty="0"/>
              <a:t>, </a:t>
            </a:r>
            <a:r>
              <a:rPr lang="cs-CZ" i="1" dirty="0" err="1"/>
              <a:t>Forgiveness</a:t>
            </a:r>
            <a:r>
              <a:rPr lang="cs-CZ" i="1" dirty="0"/>
              <a:t> and </a:t>
            </a:r>
            <a:r>
              <a:rPr lang="cs-CZ" i="1" dirty="0" err="1"/>
              <a:t>Moral</a:t>
            </a:r>
            <a:r>
              <a:rPr lang="cs-CZ" i="1" dirty="0"/>
              <a:t> </a:t>
            </a:r>
            <a:r>
              <a:rPr lang="cs-CZ" i="1" dirty="0" err="1"/>
              <a:t>Understanding</a:t>
            </a:r>
            <a:r>
              <a:rPr lang="cs-CZ" dirty="0"/>
              <a:t>, </a:t>
            </a:r>
            <a:r>
              <a:rPr lang="cs-CZ" dirty="0" err="1"/>
              <a:t>Palgrave</a:t>
            </a:r>
            <a:r>
              <a:rPr lang="cs-CZ" dirty="0"/>
              <a:t> 2021.</a:t>
            </a:r>
            <a:endParaRPr lang="cs-CZ" sz="1800" dirty="0"/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A006D5A9-F3B1-4ED9-9B71-141722BE48C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770880" y="2017712"/>
          <a:ext cx="6126480" cy="403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172">
                  <a:extLst>
                    <a:ext uri="{9D8B030D-6E8A-4147-A177-3AD203B41FA5}">
                      <a16:colId xmlns:a16="http://schemas.microsoft.com/office/drawing/2014/main" val="3897582044"/>
                    </a:ext>
                  </a:extLst>
                </a:gridCol>
                <a:gridCol w="1694308">
                  <a:extLst>
                    <a:ext uri="{9D8B030D-6E8A-4147-A177-3AD203B41FA5}">
                      <a16:colId xmlns:a16="http://schemas.microsoft.com/office/drawing/2014/main" val="747488153"/>
                    </a:ext>
                  </a:extLst>
                </a:gridCol>
              </a:tblGrid>
              <a:tr h="596741">
                <a:tc>
                  <a:txBody>
                    <a:bodyPr/>
                    <a:lstStyle/>
                    <a:p>
                      <a:r>
                        <a:rPr lang="cs-CZ" dirty="0"/>
                        <a:t>2) Konference (uspořádané, výběr)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Termín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32754"/>
                  </a:ext>
                </a:extLst>
              </a:tr>
              <a:tr h="596741">
                <a:tc>
                  <a:txBody>
                    <a:bodyPr/>
                    <a:lstStyle/>
                    <a:p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Looking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forward in Hope and </a:t>
                      </a:r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Despair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cs-CZ" sz="1800" i="0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(</a:t>
                      </a:r>
                      <a:r>
                        <a:rPr lang="cs-CZ" sz="1800" i="0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KFR</a:t>
                      </a:r>
                      <a:r>
                        <a:rPr lang="cs-CZ" sz="1800" i="0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)</a:t>
                      </a:r>
                      <a:endParaRPr lang="cs-CZ" sz="1800" dirty="0">
                        <a:effectLst/>
                        <a:latin typeface="+mn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14. – 16. 4. 2021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7430702"/>
                  </a:ext>
                </a:extLst>
              </a:tr>
              <a:tr h="596741">
                <a:tc>
                  <a:txBody>
                    <a:bodyPr/>
                    <a:lstStyle/>
                    <a:p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Death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and </a:t>
                      </a:r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Afterlife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cs-CZ" sz="1800" i="0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(</a:t>
                      </a:r>
                      <a:r>
                        <a:rPr lang="cs-CZ" sz="1800" i="0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KFR</a:t>
                      </a:r>
                      <a:r>
                        <a:rPr lang="cs-CZ" sz="1800" i="0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)</a:t>
                      </a:r>
                      <a:endParaRPr lang="cs-CZ" sz="1800" dirty="0">
                        <a:effectLst/>
                        <a:latin typeface="+mn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8. – 10. 11. 2021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4075829"/>
                  </a:ext>
                </a:extLst>
              </a:tr>
              <a:tr h="596741">
                <a:tc>
                  <a:txBody>
                    <a:bodyPr/>
                    <a:lstStyle/>
                    <a:p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Why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World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Needs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Anthropologists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: </a:t>
                      </a:r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Mobilizing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Planet </a:t>
                      </a:r>
                      <a:r>
                        <a:rPr lang="cs-CZ" sz="1800" i="0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(</a:t>
                      </a:r>
                      <a:r>
                        <a:rPr lang="cs-CZ" sz="1800" i="0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KSKA</a:t>
                      </a:r>
                      <a:r>
                        <a:rPr lang="cs-CZ" sz="1800" i="0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)</a:t>
                      </a:r>
                      <a:endParaRPr lang="cs-CZ" sz="1800" dirty="0">
                        <a:effectLst/>
                        <a:latin typeface="+mn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10. – 12. 9. 2021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9223780"/>
                  </a:ext>
                </a:extLst>
              </a:tr>
              <a:tr h="596741">
                <a:tc>
                  <a:txBody>
                    <a:bodyPr/>
                    <a:lstStyle/>
                    <a:p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New </a:t>
                      </a:r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trends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in </a:t>
                      </a:r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research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on </a:t>
                      </a:r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history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of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Habsburg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imperial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diplomacy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(</a:t>
                      </a:r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16th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– </a:t>
                      </a:r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19th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centuries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) </a:t>
                      </a:r>
                      <a:r>
                        <a:rPr lang="cs-CZ" sz="1800" i="0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(</a:t>
                      </a:r>
                      <a:r>
                        <a:rPr lang="cs-CZ" sz="1800" i="0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ÚHV</a:t>
                      </a:r>
                      <a:r>
                        <a:rPr lang="cs-CZ" sz="1800" i="0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)</a:t>
                      </a:r>
                      <a:endParaRPr lang="cs-CZ" sz="1800" dirty="0">
                        <a:effectLst/>
                        <a:latin typeface="+mn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16. – 18. 9. 2021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9451029"/>
                  </a:ext>
                </a:extLst>
              </a:tr>
              <a:tr h="596741">
                <a:tc>
                  <a:txBody>
                    <a:bodyPr/>
                    <a:lstStyle/>
                    <a:p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Interkulturelle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und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transkulturelle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Dimension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im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linguistischen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, </a:t>
                      </a:r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kulturellen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und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cs-CZ" sz="1800" i="1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historischen</a:t>
                      </a:r>
                      <a:r>
                        <a:rPr lang="cs-CZ" sz="1800" i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Kontext</a:t>
                      </a:r>
                      <a:r>
                        <a:rPr lang="cs-CZ" sz="1800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(9. ročník, </a:t>
                      </a:r>
                      <a:r>
                        <a:rPr lang="cs-CZ" sz="1800" dirty="0" err="1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KCJ</a:t>
                      </a:r>
                      <a:r>
                        <a:rPr lang="cs-CZ" sz="1800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7. – 9. 10. 2021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2588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39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17511E-9334-47F5-83B2-C2915A362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novÉ</a:t>
            </a:r>
            <a:r>
              <a:rPr lang="cs-CZ" b="1" dirty="0"/>
              <a:t> Návrhy na excelenci za 2021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30F0606-8CE7-4CCA-8C4B-C95C5D14D85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52073" y="2011362"/>
            <a:ext cx="2706943" cy="400457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3DFEFA2-8719-4234-B00D-B52DAF505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622" y="2011363"/>
            <a:ext cx="2706943" cy="4013200"/>
          </a:xfrm>
          <a:prstGeom prst="rect">
            <a:avLst/>
          </a:prstGeom>
        </p:spPr>
      </p:pic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C66E9FB6-FD8D-4265-9DE5-2553712ED7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32984" y="2011362"/>
            <a:ext cx="2591496" cy="4004577"/>
          </a:xfr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70AE5C9-9DB0-4397-B831-FC2991B96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250" y="2011362"/>
            <a:ext cx="2618652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37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E730CA4-DFEE-4C6D-9153-18BB6322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8C8D7141-7EEE-485D-85A0-48DC5CAF32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83504"/>
          <a:ext cx="12192000" cy="6690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9840">
                  <a:extLst>
                    <a:ext uri="{9D8B030D-6E8A-4147-A177-3AD203B41FA5}">
                      <a16:colId xmlns:a16="http://schemas.microsoft.com/office/drawing/2014/main" val="798707701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323822677"/>
                    </a:ext>
                  </a:extLst>
                </a:gridCol>
                <a:gridCol w="1107440">
                  <a:extLst>
                    <a:ext uri="{9D8B030D-6E8A-4147-A177-3AD203B41FA5}">
                      <a16:colId xmlns:a16="http://schemas.microsoft.com/office/drawing/2014/main" val="2869235888"/>
                    </a:ext>
                  </a:extLst>
                </a:gridCol>
                <a:gridCol w="934720">
                  <a:extLst>
                    <a:ext uri="{9D8B030D-6E8A-4147-A177-3AD203B41FA5}">
                      <a16:colId xmlns:a16="http://schemas.microsoft.com/office/drawing/2014/main" val="3334598745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858900468"/>
                    </a:ext>
                  </a:extLst>
                </a:gridCol>
                <a:gridCol w="934720">
                  <a:extLst>
                    <a:ext uri="{9D8B030D-6E8A-4147-A177-3AD203B41FA5}">
                      <a16:colId xmlns:a16="http://schemas.microsoft.com/office/drawing/2014/main" val="2773437624"/>
                    </a:ext>
                  </a:extLst>
                </a:gridCol>
                <a:gridCol w="985520">
                  <a:extLst>
                    <a:ext uri="{9D8B030D-6E8A-4147-A177-3AD203B41FA5}">
                      <a16:colId xmlns:a16="http://schemas.microsoft.com/office/drawing/2014/main" val="2475913401"/>
                    </a:ext>
                  </a:extLst>
                </a:gridCol>
                <a:gridCol w="1148080">
                  <a:extLst>
                    <a:ext uri="{9D8B030D-6E8A-4147-A177-3AD203B41FA5}">
                      <a16:colId xmlns:a16="http://schemas.microsoft.com/office/drawing/2014/main" val="2460365746"/>
                    </a:ext>
                  </a:extLst>
                </a:gridCol>
              </a:tblGrid>
              <a:tr h="4779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Aktivita / katedra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KAA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KCJ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KFR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KLKS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KSKA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KVV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ÚHV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06990899"/>
                  </a:ext>
                </a:extLst>
              </a:tr>
              <a:tr h="4779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příznaky EX + příznaky NS za 2020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1+2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0+2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8+12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0+2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0+1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0+0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6+6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56315057"/>
                  </a:ext>
                </a:extLst>
              </a:tr>
              <a:tr h="4779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hodnocení </a:t>
                      </a:r>
                      <a:r>
                        <a:rPr lang="cs-CZ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M1</a:t>
                      </a:r>
                      <a:r>
                        <a:rPr lang="cs-CZ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2020 – známka 1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58187295"/>
                  </a:ext>
                </a:extLst>
              </a:tr>
              <a:tr h="4779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hodnocení M1 2020 – známka 2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52642949"/>
                  </a:ext>
                </a:extLst>
              </a:tr>
              <a:tr h="4779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hodnocení </a:t>
                      </a:r>
                      <a:r>
                        <a:rPr lang="cs-CZ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M1</a:t>
                      </a:r>
                      <a:r>
                        <a:rPr lang="cs-CZ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2020 – známka 3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17264253"/>
                  </a:ext>
                </a:extLst>
              </a:tr>
              <a:tr h="4779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nominace </a:t>
                      </a:r>
                      <a:r>
                        <a:rPr lang="cs-CZ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M1</a:t>
                      </a:r>
                      <a:r>
                        <a:rPr lang="cs-CZ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2021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90303097"/>
                  </a:ext>
                </a:extLst>
              </a:tr>
              <a:tr h="4779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výstupy do </a:t>
                      </a:r>
                      <a:r>
                        <a:rPr lang="cs-CZ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RIV</a:t>
                      </a:r>
                      <a:r>
                        <a:rPr lang="cs-CZ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za rok 2021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19014318"/>
                  </a:ext>
                </a:extLst>
              </a:tr>
              <a:tr h="4779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knihy + kolektivní knihy 2021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62313605"/>
                  </a:ext>
                </a:extLst>
              </a:tr>
              <a:tr h="4779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GAČR řešené 2021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81163048"/>
                  </a:ext>
                </a:extLst>
              </a:tr>
              <a:tr h="4779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GAČR podané / získané 2021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6/2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3/0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5/2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2855531"/>
                  </a:ext>
                </a:extLst>
              </a:tr>
              <a:tr h="4779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řešené aplikované projekty 2021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84232887"/>
                  </a:ext>
                </a:extLst>
              </a:tr>
              <a:tr h="4779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získané MSCA projekty 2021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16991375"/>
                  </a:ext>
                </a:extLst>
              </a:tr>
              <a:tr h="4779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pořádané mezin. konference 2021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30395395"/>
                  </a:ext>
                </a:extLst>
              </a:tr>
              <a:tr h="4779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vědecké týmy 2020-2021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89806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572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51579" y="619759"/>
            <a:ext cx="9603275" cy="93472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Podpora vědy na FF</a:t>
            </a:r>
            <a:br>
              <a:rPr lang="cs-CZ" b="1" dirty="0"/>
            </a:br>
            <a:r>
              <a:rPr lang="cs-CZ" sz="2000" b="1" dirty="0"/>
              <a:t>Směrnice č. 4/2020 verze květen 2021</a:t>
            </a:r>
            <a:r>
              <a:rPr lang="cs-CZ" sz="2000" dirty="0"/>
              <a:t> (cca 7,4 mil. Kč x 2020: cca 6,5 mil. Kč)</a:t>
            </a:r>
            <a:endParaRPr lang="cs-CZ" sz="20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5520" y="2015732"/>
            <a:ext cx="10556240" cy="4065028"/>
          </a:xfrm>
        </p:spPr>
        <p:txBody>
          <a:bodyPr>
            <a:noAutofit/>
          </a:bodyPr>
          <a:lstStyle/>
          <a:p>
            <a:r>
              <a:rPr lang="cs-CZ" sz="2200" dirty="0"/>
              <a:t>1) vědecké rozpočty kateder (3 mil. ; + mimo 2,5 mil z dotace pedagogické rozpočty)</a:t>
            </a:r>
          </a:p>
          <a:p>
            <a:r>
              <a:rPr lang="cs-CZ" sz="2200" dirty="0"/>
              <a:t>2) osobní příplatky od FF za výkon (1,5 mil., dle bodů)</a:t>
            </a:r>
          </a:p>
          <a:p>
            <a:r>
              <a:rPr lang="cs-CZ" sz="2200" dirty="0"/>
              <a:t>3) vědecké týmy 2020-2021 (1 mil.): prof. Vorel, prof. </a:t>
            </a:r>
            <a:r>
              <a:rPr lang="cs-CZ" sz="2200" dirty="0" err="1"/>
              <a:t>Lenderová</a:t>
            </a:r>
            <a:r>
              <a:rPr lang="cs-CZ" sz="2200" dirty="0"/>
              <a:t>, doc. Kubeš, doc. Forsberg</a:t>
            </a:r>
          </a:p>
          <a:p>
            <a:r>
              <a:rPr lang="cs-CZ" sz="2200" dirty="0"/>
              <a:t>4) vědecké balíčky (cca 0,6 mil.)</a:t>
            </a:r>
          </a:p>
          <a:p>
            <a:r>
              <a:rPr lang="cs-CZ" sz="2200" dirty="0"/>
              <a:t>5) ediční + překlady (cca 0,4 mil.)</a:t>
            </a:r>
          </a:p>
          <a:p>
            <a:r>
              <a:rPr lang="cs-CZ" sz="2200" dirty="0"/>
              <a:t>6) odměny za excelence (1=100 tisíc, 2=50 tisíc, 3=20 tisíc = cca 0,75 mil.)</a:t>
            </a:r>
          </a:p>
          <a:p>
            <a:r>
              <a:rPr lang="cs-CZ" sz="2200" dirty="0"/>
              <a:t>7) odměny za podané projekty (5-20 tisíc = cca 0,15 mil)</a:t>
            </a:r>
          </a:p>
        </p:txBody>
      </p:sp>
    </p:spTree>
    <p:extLst>
      <p:ext uri="{BB962C8B-B14F-4D97-AF65-F5344CB8AC3E}">
        <p14:creationId xmlns:p14="http://schemas.microsoft.com/office/powerpoint/2010/main" val="939813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Tvůrčí činnost studentů</a:t>
            </a:r>
            <a:br>
              <a:rPr lang="cs-CZ" b="1" dirty="0"/>
            </a:br>
            <a:r>
              <a:rPr lang="cs-CZ" sz="2000" dirty="0"/>
              <a:t>nejviditelnější aktivity při </a:t>
            </a:r>
            <a:r>
              <a:rPr lang="cs-CZ" sz="2000" dirty="0" err="1"/>
              <a:t>DSP</a:t>
            </a:r>
            <a:r>
              <a:rPr lang="cs-CZ" sz="2000" dirty="0"/>
              <a:t> (výběr, stranou mobility)</a:t>
            </a:r>
            <a:endParaRPr lang="cs-CZ" sz="20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005840" y="2010878"/>
            <a:ext cx="5086643" cy="4042233"/>
          </a:xfrm>
        </p:spPr>
        <p:txBody>
          <a:bodyPr>
            <a:normAutofit/>
          </a:bodyPr>
          <a:lstStyle/>
          <a:p>
            <a:r>
              <a:rPr lang="cs-CZ" b="1" dirty="0"/>
              <a:t>1) </a:t>
            </a:r>
            <a:r>
              <a:rPr lang="cs-CZ" b="1" dirty="0" err="1"/>
              <a:t>KFR</a:t>
            </a:r>
            <a:endParaRPr lang="cs-CZ" b="1" dirty="0"/>
          </a:p>
          <a:p>
            <a:r>
              <a:rPr lang="cs-CZ" sz="1800" i="1" dirty="0" err="1">
                <a:effectLst/>
                <a:ea typeface="Calibri" panose="020F0502020204030204" pitchFamily="34" charset="0"/>
              </a:rPr>
              <a:t>research</a:t>
            </a:r>
            <a:r>
              <a:rPr lang="cs-CZ" sz="1800" i="1" dirty="0">
                <a:effectLst/>
                <a:ea typeface="Calibri" panose="020F0502020204030204" pitchFamily="34" charset="0"/>
              </a:rPr>
              <a:t> </a:t>
            </a:r>
            <a:r>
              <a:rPr lang="cs-CZ" sz="1800" i="1" dirty="0" err="1">
                <a:effectLst/>
                <a:ea typeface="Calibri" panose="020F0502020204030204" pitchFamily="34" charset="0"/>
              </a:rPr>
              <a:t>seminars</a:t>
            </a:r>
            <a:r>
              <a:rPr lang="cs-CZ" sz="1800" dirty="0">
                <a:effectLst/>
                <a:ea typeface="Calibri" panose="020F0502020204030204" pitchFamily="34" charset="0"/>
              </a:rPr>
              <a:t> + a </a:t>
            </a:r>
            <a:r>
              <a:rPr lang="cs-CZ" sz="1800" i="1" dirty="0">
                <a:effectLst/>
                <a:ea typeface="Calibri" panose="020F0502020204030204" pitchFamily="34" charset="0"/>
              </a:rPr>
              <a:t>doktorandský seminář</a:t>
            </a:r>
            <a:r>
              <a:rPr lang="cs-CZ" sz="1800" dirty="0">
                <a:effectLst/>
                <a:ea typeface="Calibri" panose="020F0502020204030204" pitchFamily="34" charset="0"/>
              </a:rPr>
              <a:t> (každé úterý 10-12 hod.) + nově katedrový seminář</a:t>
            </a:r>
          </a:p>
          <a:p>
            <a:r>
              <a:rPr lang="cs-CZ" sz="1800" dirty="0">
                <a:effectLst/>
                <a:ea typeface="Calibri" panose="020F0502020204030204" pitchFamily="34" charset="0"/>
              </a:rPr>
              <a:t>spoluorganizace doktorandské konference </a:t>
            </a:r>
            <a:r>
              <a:rPr lang="cs-CZ" sz="1800" i="1" dirty="0" err="1">
                <a:effectLst/>
                <a:ea typeface="Calibri" panose="020F0502020204030204" pitchFamily="34" charset="0"/>
              </a:rPr>
              <a:t>Wellbeing</a:t>
            </a:r>
            <a:r>
              <a:rPr lang="cs-CZ" sz="1800" i="1" dirty="0">
                <a:effectLst/>
                <a:ea typeface="Calibri" panose="020F0502020204030204" pitchFamily="34" charset="0"/>
              </a:rPr>
              <a:t>, </a:t>
            </a:r>
            <a:r>
              <a:rPr lang="cs-CZ" sz="1800" i="1" dirty="0" err="1">
                <a:effectLst/>
                <a:ea typeface="Calibri" panose="020F0502020204030204" pitchFamily="34" charset="0"/>
              </a:rPr>
              <a:t>Harm</a:t>
            </a:r>
            <a:r>
              <a:rPr lang="cs-CZ" sz="1800" i="1" dirty="0">
                <a:effectLst/>
                <a:ea typeface="Calibri" panose="020F0502020204030204" pitchFamily="34" charset="0"/>
              </a:rPr>
              <a:t> and Religion</a:t>
            </a:r>
            <a:r>
              <a:rPr lang="cs-CZ" sz="1800" dirty="0">
                <a:effectLst/>
                <a:ea typeface="Calibri" panose="020F0502020204030204" pitchFamily="34" charset="0"/>
              </a:rPr>
              <a:t> (9. – 11. září 2021 v Brně)</a:t>
            </a:r>
          </a:p>
          <a:p>
            <a:r>
              <a:rPr lang="cs-CZ" sz="1800" dirty="0">
                <a:ea typeface="Calibri" panose="020F0502020204030204" pitchFamily="34" charset="0"/>
              </a:rPr>
              <a:t>o</a:t>
            </a:r>
            <a:r>
              <a:rPr lang="cs-CZ" sz="1800" dirty="0">
                <a:effectLst/>
                <a:ea typeface="Calibri" panose="020F0502020204030204" pitchFamily="34" charset="0"/>
              </a:rPr>
              <a:t>rganizace cyklu </a:t>
            </a:r>
            <a:r>
              <a:rPr lang="cs-CZ" sz="1800" i="1" dirty="0">
                <a:effectLst/>
                <a:ea typeface="Calibri" panose="020F0502020204030204" pitchFamily="34" charset="0"/>
              </a:rPr>
              <a:t>Kavárna </a:t>
            </a:r>
            <a:r>
              <a:rPr lang="cs-CZ" sz="1800" i="1" dirty="0" err="1">
                <a:effectLst/>
                <a:ea typeface="Calibri" panose="020F0502020204030204" pitchFamily="34" charset="0"/>
              </a:rPr>
              <a:t>Universitas</a:t>
            </a:r>
            <a:r>
              <a:rPr lang="cs-CZ" sz="1800" dirty="0">
                <a:effectLst/>
                <a:ea typeface="Calibri" panose="020F0502020204030204" pitchFamily="34" charset="0"/>
              </a:rPr>
              <a:t> </a:t>
            </a:r>
          </a:p>
          <a:p>
            <a:r>
              <a:rPr lang="cs-CZ" sz="1800" dirty="0">
                <a:effectLst/>
                <a:ea typeface="Calibri" panose="020F0502020204030204" pitchFamily="34" charset="0"/>
              </a:rPr>
              <a:t>6 publikací + 2 disertace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5E1057-847C-426E-BD74-1B94A0B56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0" y="2017343"/>
            <a:ext cx="5199109" cy="4035768"/>
          </a:xfrm>
        </p:spPr>
        <p:txBody>
          <a:bodyPr>
            <a:normAutofit/>
          </a:bodyPr>
          <a:lstStyle/>
          <a:p>
            <a:r>
              <a:rPr lang="cs-CZ" b="1" dirty="0"/>
              <a:t>2) </a:t>
            </a:r>
            <a:r>
              <a:rPr lang="cs-CZ" b="1" dirty="0" err="1"/>
              <a:t>ÚHV</a:t>
            </a:r>
            <a:endParaRPr lang="cs-CZ" b="1" dirty="0"/>
          </a:p>
          <a:p>
            <a:r>
              <a:rPr lang="cs-CZ" sz="1800" dirty="0">
                <a:effectLst/>
                <a:ea typeface="Calibri" panose="020F0502020204030204" pitchFamily="34" charset="0"/>
              </a:rPr>
              <a:t>cyklus 16 doktorandských kolokvií (tři zahraniční hosté) + 2 dr. čtení</a:t>
            </a:r>
          </a:p>
          <a:p>
            <a:r>
              <a:rPr lang="cs-CZ" sz="1800" dirty="0">
                <a:ea typeface="Calibri" panose="020F0502020204030204" pitchFamily="34" charset="0"/>
              </a:rPr>
              <a:t>o</a:t>
            </a:r>
            <a:r>
              <a:rPr lang="cs-CZ" sz="1800" dirty="0">
                <a:effectLst/>
                <a:ea typeface="Calibri" panose="020F0502020204030204" pitchFamily="34" charset="0"/>
              </a:rPr>
              <a:t>rganizace doktorandského workshopu </a:t>
            </a:r>
            <a:r>
              <a:rPr lang="cs-CZ" sz="1800" i="1" dirty="0">
                <a:effectLst/>
                <a:ea typeface="Calibri" panose="020F0502020204030204" pitchFamily="34" charset="0"/>
              </a:rPr>
              <a:t>New </a:t>
            </a:r>
            <a:r>
              <a:rPr lang="cs-CZ" sz="1800" i="1" dirty="0" err="1">
                <a:effectLst/>
                <a:ea typeface="Calibri" panose="020F0502020204030204" pitchFamily="34" charset="0"/>
              </a:rPr>
              <a:t>trends</a:t>
            </a:r>
            <a:r>
              <a:rPr lang="cs-CZ" sz="1800" i="1" dirty="0">
                <a:effectLst/>
                <a:ea typeface="Calibri" panose="020F0502020204030204" pitchFamily="34" charset="0"/>
              </a:rPr>
              <a:t> in </a:t>
            </a:r>
            <a:r>
              <a:rPr lang="cs-CZ" sz="1800" i="1" dirty="0" err="1">
                <a:effectLst/>
                <a:ea typeface="Calibri" panose="020F0502020204030204" pitchFamily="34" charset="0"/>
              </a:rPr>
              <a:t>research</a:t>
            </a:r>
            <a:r>
              <a:rPr lang="cs-CZ" sz="1800" i="1" dirty="0">
                <a:effectLst/>
                <a:ea typeface="Calibri" panose="020F0502020204030204" pitchFamily="34" charset="0"/>
              </a:rPr>
              <a:t> on </a:t>
            </a:r>
            <a:r>
              <a:rPr lang="cs-CZ" sz="1800" i="1" dirty="0" err="1">
                <a:effectLst/>
                <a:ea typeface="Calibri" panose="020F0502020204030204" pitchFamily="34" charset="0"/>
              </a:rPr>
              <a:t>the</a:t>
            </a:r>
            <a:r>
              <a:rPr lang="cs-CZ" sz="1800" i="1" dirty="0">
                <a:effectLst/>
                <a:ea typeface="Calibri" panose="020F0502020204030204" pitchFamily="34" charset="0"/>
              </a:rPr>
              <a:t> </a:t>
            </a:r>
            <a:r>
              <a:rPr lang="cs-CZ" sz="1800" i="1" dirty="0" err="1">
                <a:effectLst/>
                <a:ea typeface="Calibri" panose="020F0502020204030204" pitchFamily="34" charset="0"/>
              </a:rPr>
              <a:t>history</a:t>
            </a:r>
            <a:r>
              <a:rPr lang="cs-CZ" sz="1800" i="1" dirty="0">
                <a:effectLst/>
                <a:ea typeface="Calibri" panose="020F0502020204030204" pitchFamily="34" charset="0"/>
              </a:rPr>
              <a:t> </a:t>
            </a:r>
            <a:r>
              <a:rPr lang="cs-CZ" sz="1800" i="1" dirty="0" err="1">
                <a:effectLst/>
                <a:ea typeface="Calibri" panose="020F0502020204030204" pitchFamily="34" charset="0"/>
              </a:rPr>
              <a:t>of</a:t>
            </a:r>
            <a:r>
              <a:rPr lang="cs-CZ" sz="1800" i="1" dirty="0">
                <a:effectLst/>
                <a:ea typeface="Calibri" panose="020F0502020204030204" pitchFamily="34" charset="0"/>
              </a:rPr>
              <a:t> </a:t>
            </a:r>
            <a:r>
              <a:rPr lang="cs-CZ" sz="1800" i="1" dirty="0" err="1">
                <a:effectLst/>
                <a:ea typeface="Calibri" panose="020F0502020204030204" pitchFamily="34" charset="0"/>
              </a:rPr>
              <a:t>Habsburg</a:t>
            </a:r>
            <a:r>
              <a:rPr lang="cs-CZ" sz="1800" i="1" dirty="0">
                <a:effectLst/>
                <a:ea typeface="Calibri" panose="020F0502020204030204" pitchFamily="34" charset="0"/>
              </a:rPr>
              <a:t> </a:t>
            </a:r>
            <a:r>
              <a:rPr lang="cs-CZ" sz="1800" i="1" dirty="0" err="1">
                <a:effectLst/>
                <a:ea typeface="Calibri" panose="020F0502020204030204" pitchFamily="34" charset="0"/>
              </a:rPr>
              <a:t>imperial</a:t>
            </a:r>
            <a:r>
              <a:rPr lang="cs-CZ" sz="1800" i="1" dirty="0">
                <a:effectLst/>
                <a:ea typeface="Calibri" panose="020F0502020204030204" pitchFamily="34" charset="0"/>
              </a:rPr>
              <a:t> </a:t>
            </a:r>
            <a:r>
              <a:rPr lang="cs-CZ" sz="1800" i="1" dirty="0" err="1">
                <a:effectLst/>
                <a:ea typeface="Calibri" panose="020F0502020204030204" pitchFamily="34" charset="0"/>
              </a:rPr>
              <a:t>diplomacy</a:t>
            </a:r>
            <a:r>
              <a:rPr lang="cs-CZ" sz="1800" i="1" dirty="0">
                <a:effectLst/>
                <a:ea typeface="Calibri" panose="020F0502020204030204" pitchFamily="34" charset="0"/>
              </a:rPr>
              <a:t> (</a:t>
            </a:r>
            <a:r>
              <a:rPr lang="cs-CZ" sz="1800" i="1" dirty="0" err="1">
                <a:effectLst/>
                <a:ea typeface="Calibri" panose="020F0502020204030204" pitchFamily="34" charset="0"/>
              </a:rPr>
              <a:t>16th</a:t>
            </a:r>
            <a:r>
              <a:rPr lang="cs-CZ" sz="1800" i="1" dirty="0">
                <a:effectLst/>
                <a:ea typeface="Calibri" panose="020F0502020204030204" pitchFamily="34" charset="0"/>
              </a:rPr>
              <a:t> – </a:t>
            </a:r>
            <a:r>
              <a:rPr lang="cs-CZ" sz="1800" i="1" dirty="0" err="1">
                <a:effectLst/>
                <a:ea typeface="Calibri" panose="020F0502020204030204" pitchFamily="34" charset="0"/>
              </a:rPr>
              <a:t>19th</a:t>
            </a:r>
            <a:r>
              <a:rPr lang="cs-CZ" sz="1800" i="1" dirty="0">
                <a:effectLst/>
                <a:ea typeface="Calibri" panose="020F0502020204030204" pitchFamily="34" charset="0"/>
              </a:rPr>
              <a:t> </a:t>
            </a:r>
            <a:r>
              <a:rPr lang="cs-CZ" sz="1800" i="1" dirty="0" err="1">
                <a:effectLst/>
                <a:ea typeface="Calibri" panose="020F0502020204030204" pitchFamily="34" charset="0"/>
              </a:rPr>
              <a:t>centuries</a:t>
            </a:r>
            <a:r>
              <a:rPr lang="cs-CZ" sz="1800" i="1" dirty="0">
                <a:effectLst/>
                <a:ea typeface="Calibri" panose="020F0502020204030204" pitchFamily="34" charset="0"/>
              </a:rPr>
              <a:t>)</a:t>
            </a:r>
            <a:r>
              <a:rPr lang="cs-CZ" sz="1800" i="1" dirty="0">
                <a:ea typeface="Calibri" panose="020F0502020204030204" pitchFamily="34" charset="0"/>
              </a:rPr>
              <a:t> (</a:t>
            </a:r>
            <a:r>
              <a:rPr lang="cs-CZ" sz="1800" dirty="0">
                <a:effectLst/>
                <a:ea typeface="Calibri" panose="020F0502020204030204" pitchFamily="34" charset="0"/>
              </a:rPr>
              <a:t>16. – 18. září 2021)</a:t>
            </a:r>
          </a:p>
          <a:p>
            <a:r>
              <a:rPr lang="cs-CZ" sz="1800" dirty="0">
                <a:ea typeface="Calibri" panose="020F0502020204030204" pitchFamily="34" charset="0"/>
              </a:rPr>
              <a:t>p</a:t>
            </a:r>
            <a:r>
              <a:rPr lang="cs-CZ" sz="1800" dirty="0">
                <a:effectLst/>
                <a:ea typeface="Calibri" panose="020F0502020204030204" pitchFamily="34" charset="0"/>
              </a:rPr>
              <a:t>říspěvky na 11 konferencích (6 v zahraničí)</a:t>
            </a:r>
          </a:p>
          <a:p>
            <a:r>
              <a:rPr lang="cs-CZ" sz="1800" dirty="0">
                <a:effectLst/>
                <a:ea typeface="Calibri" panose="020F0502020204030204" pitchFamily="34" charset="0"/>
              </a:rPr>
              <a:t>1 kniha, 5 kapitol v knihách, </a:t>
            </a:r>
            <a:r>
              <a:rPr lang="cs-CZ" sz="1800" dirty="0">
                <a:ea typeface="Calibri" panose="020F0502020204030204" pitchFamily="34" charset="0"/>
              </a:rPr>
              <a:t>11</a:t>
            </a:r>
            <a:r>
              <a:rPr lang="cs-CZ" sz="1800" dirty="0">
                <a:effectLst/>
                <a:ea typeface="Calibri" panose="020F0502020204030204" pitchFamily="34" charset="0"/>
              </a:rPr>
              <a:t> článků + 2 disertace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330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80" y="2010878"/>
            <a:ext cx="10393680" cy="4042450"/>
          </a:xfrm>
        </p:spPr>
        <p:txBody>
          <a:bodyPr>
            <a:noAutofit/>
          </a:bodyPr>
          <a:lstStyle/>
          <a:p>
            <a:r>
              <a:rPr lang="cs-CZ" sz="2400" dirty="0"/>
              <a:t>druhý kompletní rok vedení děkana Kubeše a jeho týmu</a:t>
            </a:r>
          </a:p>
          <a:p>
            <a:r>
              <a:rPr lang="cs-CZ" sz="2400" dirty="0"/>
              <a:t>opět výrazně poznamenán pandemií </a:t>
            </a:r>
          </a:p>
          <a:p>
            <a:endParaRPr lang="cs-CZ" sz="2400" dirty="0"/>
          </a:p>
          <a:p>
            <a:r>
              <a:rPr lang="cs-CZ" sz="2400" dirty="0"/>
              <a:t>prezentace: shrnutí loňského stavu s ohledem na strategický záměr (vznikl 6/21)</a:t>
            </a:r>
          </a:p>
          <a:p>
            <a:r>
              <a:rPr lang="cs-CZ" sz="2400" dirty="0"/>
              <a:t>tři priority: 1) kvalitní studium, 2) kvalitní věda, 3) kvalitní pracovníci, prostředí a třetí role</a:t>
            </a:r>
          </a:p>
        </p:txBody>
      </p:sp>
    </p:spTree>
    <p:extLst>
      <p:ext uri="{BB962C8B-B14F-4D97-AF65-F5344CB8AC3E}">
        <p14:creationId xmlns:p14="http://schemas.microsoft.com/office/powerpoint/2010/main" val="68739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1579" y="237745"/>
            <a:ext cx="9603275" cy="1042416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Priorita </a:t>
            </a:r>
            <a:r>
              <a:rPr lang="cs-CZ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FF3</a:t>
            </a:r>
            <a:r>
              <a:rPr lang="cs-CZ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br>
              <a:rPr lang="cs-CZ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Fakulta zlepšuje pracovní a studijní prostředí a rozvíjí své zázemí</a:t>
            </a:r>
            <a:endParaRPr lang="cs-CZ" sz="24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55652"/>
              </p:ext>
            </p:extLst>
          </p:nvPr>
        </p:nvGraphicFramePr>
        <p:xfrm>
          <a:off x="3" y="1426462"/>
          <a:ext cx="12191997" cy="4735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9787">
                  <a:extLst>
                    <a:ext uri="{9D8B030D-6E8A-4147-A177-3AD203B41FA5}">
                      <a16:colId xmlns:a16="http://schemas.microsoft.com/office/drawing/2014/main" val="4039455528"/>
                    </a:ext>
                  </a:extLst>
                </a:gridCol>
                <a:gridCol w="992401">
                  <a:extLst>
                    <a:ext uri="{9D8B030D-6E8A-4147-A177-3AD203B41FA5}">
                      <a16:colId xmlns:a16="http://schemas.microsoft.com/office/drawing/2014/main" val="3801738662"/>
                    </a:ext>
                  </a:extLst>
                </a:gridCol>
                <a:gridCol w="1039189">
                  <a:extLst>
                    <a:ext uri="{9D8B030D-6E8A-4147-A177-3AD203B41FA5}">
                      <a16:colId xmlns:a16="http://schemas.microsoft.com/office/drawing/2014/main" val="1793955085"/>
                    </a:ext>
                  </a:extLst>
                </a:gridCol>
                <a:gridCol w="1142615">
                  <a:extLst>
                    <a:ext uri="{9D8B030D-6E8A-4147-A177-3AD203B41FA5}">
                      <a16:colId xmlns:a16="http://schemas.microsoft.com/office/drawing/2014/main" val="2023298607"/>
                    </a:ext>
                  </a:extLst>
                </a:gridCol>
                <a:gridCol w="1142615">
                  <a:extLst>
                    <a:ext uri="{9D8B030D-6E8A-4147-A177-3AD203B41FA5}">
                      <a16:colId xmlns:a16="http://schemas.microsoft.com/office/drawing/2014/main" val="379565339"/>
                    </a:ext>
                  </a:extLst>
                </a:gridCol>
                <a:gridCol w="1142615">
                  <a:extLst>
                    <a:ext uri="{9D8B030D-6E8A-4147-A177-3AD203B41FA5}">
                      <a16:colId xmlns:a16="http://schemas.microsoft.com/office/drawing/2014/main" val="2404026083"/>
                    </a:ext>
                  </a:extLst>
                </a:gridCol>
                <a:gridCol w="1007176">
                  <a:extLst>
                    <a:ext uri="{9D8B030D-6E8A-4147-A177-3AD203B41FA5}">
                      <a16:colId xmlns:a16="http://schemas.microsoft.com/office/drawing/2014/main" val="47965790"/>
                    </a:ext>
                  </a:extLst>
                </a:gridCol>
                <a:gridCol w="1007176">
                  <a:extLst>
                    <a:ext uri="{9D8B030D-6E8A-4147-A177-3AD203B41FA5}">
                      <a16:colId xmlns:a16="http://schemas.microsoft.com/office/drawing/2014/main" val="2036754683"/>
                    </a:ext>
                  </a:extLst>
                </a:gridCol>
                <a:gridCol w="1083514">
                  <a:extLst>
                    <a:ext uri="{9D8B030D-6E8A-4147-A177-3AD203B41FA5}">
                      <a16:colId xmlns:a16="http://schemas.microsoft.com/office/drawing/2014/main" val="1906181169"/>
                    </a:ext>
                  </a:extLst>
                </a:gridCol>
                <a:gridCol w="1551395">
                  <a:extLst>
                    <a:ext uri="{9D8B030D-6E8A-4147-A177-3AD203B41FA5}">
                      <a16:colId xmlns:a16="http://schemas.microsoft.com/office/drawing/2014/main" val="2439044878"/>
                    </a:ext>
                  </a:extLst>
                </a:gridCol>
                <a:gridCol w="1083514">
                  <a:extLst>
                    <a:ext uri="{9D8B030D-6E8A-4147-A177-3AD203B41FA5}">
                      <a16:colId xmlns:a16="http://schemas.microsoft.com/office/drawing/2014/main" val="709715378"/>
                    </a:ext>
                  </a:extLst>
                </a:gridCol>
              </a:tblGrid>
              <a:tr h="379476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Pracoviště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Pedagogičtí pracovníci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Vědečtí pracov-níci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Technicko-hospodářští pracovníci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Celkem</a:t>
                      </a:r>
                      <a:endParaRPr lang="cs-CZ" sz="3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2021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65162713"/>
                  </a:ext>
                </a:extLst>
              </a:tr>
              <a:tr h="379476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profe-soři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docenti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odb. asistenti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asistenti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lektoři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celkem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931595"/>
                  </a:ext>
                </a:extLst>
              </a:tr>
              <a:tr h="3794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1.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KAA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0,5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cs-CZ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13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0,5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13,5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97510436"/>
                  </a:ext>
                </a:extLst>
              </a:tr>
              <a:tr h="3794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2.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KCJ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0,5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6,5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0,5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cs-CZ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7,5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0,5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74712808"/>
                  </a:ext>
                </a:extLst>
              </a:tr>
              <a:tr h="3794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3.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ÚHV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7,6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cs-CZ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17,1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0,5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19,1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64575235"/>
                  </a:ext>
                </a:extLst>
              </a:tr>
              <a:tr h="3794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4.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KVV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4,8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cs-CZ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8,75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9,75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65627242"/>
                  </a:ext>
                </a:extLst>
              </a:tr>
              <a:tr h="3794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5.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KSKA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6,8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cs-CZ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10,8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0,5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11,3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68683455"/>
                  </a:ext>
                </a:extLst>
              </a:tr>
              <a:tr h="3794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6.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KFR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1,1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10,5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cs-CZ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18,6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3,5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23,1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33377889"/>
                  </a:ext>
                </a:extLst>
              </a:tr>
              <a:tr h="3794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7.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KLKS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0,7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cs-CZ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9,7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0,5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10,2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889641"/>
                  </a:ext>
                </a:extLst>
              </a:tr>
              <a:tr h="37947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Děkanát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11,25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16,25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09790618"/>
                  </a:ext>
                </a:extLst>
              </a:tr>
              <a:tr h="37947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Cekem FF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5,6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20,2</a:t>
                      </a:r>
                      <a:endParaRPr lang="cs-CZ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53,15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11,5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90,45</a:t>
                      </a:r>
                      <a:endParaRPr lang="cs-CZ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18,25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111,2</a:t>
                      </a:r>
                      <a:endParaRPr lang="cs-CZ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40110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127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9769" y="281433"/>
            <a:ext cx="10736071" cy="1562442"/>
          </a:xfrm>
        </p:spPr>
        <p:txBody>
          <a:bodyPr/>
          <a:lstStyle/>
          <a:p>
            <a:pPr algn="ctr"/>
            <a:br>
              <a:rPr lang="cs-CZ" b="1" dirty="0"/>
            </a:br>
            <a:r>
              <a:rPr lang="cs-CZ" b="1" dirty="0"/>
              <a:t>zvýšení kvalifikace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1961279"/>
              </p:ext>
            </p:extLst>
          </p:nvPr>
        </p:nvGraphicFramePr>
        <p:xfrm>
          <a:off x="5049520" y="2267712"/>
          <a:ext cx="6956552" cy="3338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745">
                  <a:extLst>
                    <a:ext uri="{9D8B030D-6E8A-4147-A177-3AD203B41FA5}">
                      <a16:colId xmlns:a16="http://schemas.microsoft.com/office/drawing/2014/main" val="3151192445"/>
                    </a:ext>
                  </a:extLst>
                </a:gridCol>
                <a:gridCol w="1995531">
                  <a:extLst>
                    <a:ext uri="{9D8B030D-6E8A-4147-A177-3AD203B41FA5}">
                      <a16:colId xmlns:a16="http://schemas.microsoft.com/office/drawing/2014/main" val="1848486759"/>
                    </a:ext>
                  </a:extLst>
                </a:gridCol>
                <a:gridCol w="1739138">
                  <a:extLst>
                    <a:ext uri="{9D8B030D-6E8A-4147-A177-3AD203B41FA5}">
                      <a16:colId xmlns:a16="http://schemas.microsoft.com/office/drawing/2014/main" val="3640971350"/>
                    </a:ext>
                  </a:extLst>
                </a:gridCol>
                <a:gridCol w="1739138">
                  <a:extLst>
                    <a:ext uri="{9D8B030D-6E8A-4147-A177-3AD203B41FA5}">
                      <a16:colId xmlns:a16="http://schemas.microsoft.com/office/drawing/2014/main" val="2384228112"/>
                    </a:ext>
                  </a:extLst>
                </a:gridCol>
              </a:tblGrid>
              <a:tr h="556407">
                <a:tc>
                  <a:txBody>
                    <a:bodyPr/>
                    <a:lstStyle/>
                    <a:p>
                      <a:r>
                        <a:rPr lang="cs-CZ" sz="2200" dirty="0"/>
                        <a:t>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702142"/>
                  </a:ext>
                </a:extLst>
              </a:tr>
              <a:tr h="556407">
                <a:tc>
                  <a:txBody>
                    <a:bodyPr/>
                    <a:lstStyle/>
                    <a:p>
                      <a:r>
                        <a:rPr lang="cs-CZ" sz="2200" dirty="0"/>
                        <a:t>asistenti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13,2 (15 %)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15 (16 %)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11,5 (13 %)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760824"/>
                  </a:ext>
                </a:extLst>
              </a:tr>
              <a:tr h="556407">
                <a:tc>
                  <a:txBody>
                    <a:bodyPr/>
                    <a:lstStyle/>
                    <a:p>
                      <a:r>
                        <a:rPr lang="cs-CZ" sz="2200" dirty="0" err="1"/>
                        <a:t>OA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53,7 (60 %)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55,45 (59 %)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53,15 (59 %)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325348"/>
                  </a:ext>
                </a:extLst>
              </a:tr>
              <a:tr h="556407">
                <a:tc>
                  <a:txBody>
                    <a:bodyPr/>
                    <a:lstStyle/>
                    <a:p>
                      <a:r>
                        <a:rPr lang="cs-CZ" sz="2200" dirty="0"/>
                        <a:t>doc.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18,5 (21 %)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18 (19 %)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20,2 (22 %)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463092"/>
                  </a:ext>
                </a:extLst>
              </a:tr>
              <a:tr h="556407">
                <a:tc>
                  <a:txBody>
                    <a:bodyPr/>
                    <a:lstStyle/>
                    <a:p>
                      <a:r>
                        <a:rPr lang="cs-CZ" sz="2200" dirty="0"/>
                        <a:t>prof.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4,1 (4 %)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5,8 (6 %)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5,6 (6 %)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142528"/>
                  </a:ext>
                </a:extLst>
              </a:tr>
              <a:tr h="556407">
                <a:tc>
                  <a:txBody>
                    <a:bodyPr/>
                    <a:lstStyle/>
                    <a:p>
                      <a:r>
                        <a:rPr lang="cs-CZ" sz="2200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89,5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94,25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90,45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188362"/>
                  </a:ext>
                </a:extLst>
              </a:tr>
            </a:tbl>
          </a:graphicData>
        </a:graphic>
      </p:graphicFrame>
      <p:sp>
        <p:nvSpPr>
          <p:cNvPr id="8" name="Zástupný symbol pro obsah 4"/>
          <p:cNvSpPr txBox="1">
            <a:spLocks/>
          </p:cNvSpPr>
          <p:nvPr/>
        </p:nvSpPr>
        <p:spPr>
          <a:xfrm>
            <a:off x="6492240" y="3867912"/>
            <a:ext cx="5513832" cy="228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7E8310-2E8E-4577-8C3B-025A31C527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8651" y="2010878"/>
            <a:ext cx="4633429" cy="3448595"/>
          </a:xfrm>
        </p:spPr>
        <p:txBody>
          <a:bodyPr/>
          <a:lstStyle/>
          <a:p>
            <a:endParaRPr lang="cs-CZ" b="1" dirty="0"/>
          </a:p>
          <a:p>
            <a:r>
              <a:rPr lang="cs-CZ" b="1" dirty="0"/>
              <a:t>zvýšení</a:t>
            </a:r>
            <a:r>
              <a:rPr lang="cs-CZ" dirty="0"/>
              <a:t> </a:t>
            </a:r>
            <a:r>
              <a:rPr lang="cs-CZ" b="1" dirty="0"/>
              <a:t>kvalifikace</a:t>
            </a:r>
            <a:r>
              <a:rPr lang="cs-CZ" dirty="0"/>
              <a:t> </a:t>
            </a:r>
            <a:r>
              <a:rPr lang="cs-CZ" dirty="0" err="1"/>
              <a:t>7x</a:t>
            </a:r>
            <a:endParaRPr lang="cs-CZ" dirty="0"/>
          </a:p>
          <a:p>
            <a:r>
              <a:rPr lang="cs-CZ" dirty="0"/>
              <a:t>doc. : Ondřej Beran, Filip Grygar (oba </a:t>
            </a:r>
            <a:r>
              <a:rPr lang="cs-CZ" dirty="0" err="1"/>
              <a:t>KFR</a:t>
            </a:r>
            <a:r>
              <a:rPr lang="cs-CZ" dirty="0"/>
              <a:t>), Michal Téra (</a:t>
            </a:r>
            <a:r>
              <a:rPr lang="cs-CZ" dirty="0" err="1"/>
              <a:t>KLKS</a:t>
            </a:r>
            <a:r>
              <a:rPr lang="cs-CZ" dirty="0"/>
              <a:t>)</a:t>
            </a:r>
          </a:p>
          <a:p>
            <a:r>
              <a:rPr lang="cs-CZ" dirty="0"/>
              <a:t>Ph.D.:  Šárka Rábová (</a:t>
            </a:r>
            <a:r>
              <a:rPr lang="cs-CZ" dirty="0" err="1"/>
              <a:t>ÚHV</a:t>
            </a:r>
            <a:r>
              <a:rPr lang="cs-CZ" dirty="0"/>
              <a:t>), Helena </a:t>
            </a:r>
            <a:r>
              <a:rPr lang="cs-CZ" dirty="0" err="1"/>
              <a:t>Dyndová</a:t>
            </a:r>
            <a:r>
              <a:rPr lang="cs-CZ" dirty="0"/>
              <a:t>, František Novotný, Lucie Valentinová (všichni </a:t>
            </a:r>
            <a:r>
              <a:rPr lang="cs-CZ" dirty="0" err="1"/>
              <a:t>KFR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869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E87E0-2BB6-4838-BF85-B277549A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motivace pracovníků a kvalita </a:t>
            </a:r>
            <a:r>
              <a:rPr lang="cs-CZ" b="1" dirty="0" err="1"/>
              <a:t>zázemÍ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5EF72C-AB79-45B1-BB78-843572459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8800" y="2010878"/>
            <a:ext cx="3657600" cy="3912402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roční komplexní hodnocení AP</a:t>
            </a:r>
          </a:p>
          <a:p>
            <a:endParaRPr lang="cs-CZ" dirty="0"/>
          </a:p>
          <a:p>
            <a:r>
              <a:rPr lang="cs-CZ" dirty="0"/>
              <a:t>fakultní vědecké </a:t>
            </a:r>
            <a:r>
              <a:rPr lang="cs-CZ" dirty="0" err="1"/>
              <a:t>OSOH</a:t>
            </a:r>
            <a:endParaRPr lang="cs-CZ" dirty="0"/>
          </a:p>
          <a:p>
            <a:endParaRPr lang="cs-CZ" dirty="0"/>
          </a:p>
          <a:p>
            <a:r>
              <a:rPr lang="cs-CZ" dirty="0"/>
              <a:t>výběrová řízení: z 13 dvě v AJ (</a:t>
            </a:r>
            <a:r>
              <a:rPr lang="cs-CZ" dirty="0">
                <a:effectLst/>
                <a:ea typeface="Calibri" panose="020F0502020204030204" pitchFamily="34" charset="0"/>
              </a:rPr>
              <a:t>Brian </a:t>
            </a:r>
            <a:r>
              <a:rPr lang="cs-CZ" dirty="0" err="1">
                <a:effectLst/>
                <a:ea typeface="Calibri" panose="020F0502020204030204" pitchFamily="34" charset="0"/>
              </a:rPr>
              <a:t>Glover</a:t>
            </a:r>
            <a:r>
              <a:rPr lang="cs-CZ" dirty="0">
                <a:effectLst/>
                <a:ea typeface="Calibri" panose="020F0502020204030204" pitchFamily="34" charset="0"/>
              </a:rPr>
              <a:t> a doc. Laura </a:t>
            </a:r>
            <a:r>
              <a:rPr lang="cs-CZ" dirty="0" err="1">
                <a:effectLst/>
                <a:ea typeface="Calibri" panose="020F0502020204030204" pitchFamily="34" charset="0"/>
              </a:rPr>
              <a:t>Candiotto</a:t>
            </a:r>
            <a:r>
              <a:rPr lang="cs-CZ" dirty="0">
                <a:effectLst/>
                <a:ea typeface="Calibri" panose="020F0502020204030204" pitchFamily="34" charset="0"/>
              </a:rPr>
              <a:t>, Ph.D.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4B42A1-BCDB-400B-AD42-438E53E69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6799" y="2017342"/>
            <a:ext cx="4511041" cy="3804337"/>
          </a:xfrm>
        </p:spPr>
        <p:txBody>
          <a:bodyPr>
            <a:normAutofit/>
          </a:bodyPr>
          <a:lstStyle/>
          <a:p>
            <a:r>
              <a:rPr lang="cs-CZ" b="1" dirty="0"/>
              <a:t>vznik dvojjazyčného prostředí</a:t>
            </a:r>
          </a:p>
          <a:p>
            <a:r>
              <a:rPr lang="cs-CZ" dirty="0"/>
              <a:t>1) 13 </a:t>
            </a:r>
            <a:r>
              <a:rPr lang="cs-CZ" dirty="0" err="1"/>
              <a:t>AVP</a:t>
            </a:r>
            <a:r>
              <a:rPr lang="cs-CZ" dirty="0"/>
              <a:t> ze zahraničí (8 na </a:t>
            </a:r>
            <a:r>
              <a:rPr lang="cs-CZ" dirty="0" err="1"/>
              <a:t>KFR</a:t>
            </a:r>
            <a:r>
              <a:rPr lang="cs-CZ" dirty="0"/>
              <a:t>)</a:t>
            </a:r>
          </a:p>
          <a:p>
            <a:r>
              <a:rPr lang="cs-CZ" dirty="0"/>
              <a:t>2) </a:t>
            </a:r>
            <a:r>
              <a:rPr lang="cs-CZ" dirty="0" err="1"/>
              <a:t>MEMO2</a:t>
            </a:r>
            <a:r>
              <a:rPr lang="cs-CZ" dirty="0"/>
              <a:t>:  Violeta Ruiz Cuenca, Ph.D.  + William </a:t>
            </a:r>
            <a:r>
              <a:rPr lang="cs-CZ" dirty="0" err="1"/>
              <a:t>Wood</a:t>
            </a:r>
            <a:r>
              <a:rPr lang="cs-CZ" dirty="0"/>
              <a:t>, Ph.D. (ZS)</a:t>
            </a:r>
          </a:p>
          <a:p>
            <a:r>
              <a:rPr lang="cs-CZ" dirty="0"/>
              <a:t>3) jazykové kurzy KAPR</a:t>
            </a:r>
          </a:p>
          <a:p>
            <a:r>
              <a:rPr lang="cs-CZ" dirty="0"/>
              <a:t>4) 98 výjezdů do 24 zemí</a:t>
            </a:r>
          </a:p>
          <a:p>
            <a:r>
              <a:rPr lang="cs-CZ" dirty="0"/>
              <a:t>5) 35 hostů ze 14 zemí </a:t>
            </a:r>
          </a:p>
          <a:p>
            <a:r>
              <a:rPr lang="cs-CZ" dirty="0"/>
              <a:t>6) postupně legislativa + web</a:t>
            </a:r>
          </a:p>
          <a:p>
            <a:endParaRPr lang="cs-CZ" dirty="0"/>
          </a:p>
        </p:txBody>
      </p:sp>
      <p:pic>
        <p:nvPicPr>
          <p:cNvPr id="3074" name="Picture 2" descr="Doc. Laura Candiotto, PhD">
            <a:extLst>
              <a:ext uri="{FF2B5EF4-FFF2-40B4-BE49-F238E27FC236}">
                <a16:creationId xmlns:a16="http://schemas.microsoft.com/office/drawing/2014/main" id="{6DE01602-3C95-4776-BFA6-4EAAAF71C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5" y="1963309"/>
            <a:ext cx="2607363" cy="391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920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73AF8F9-9F09-4E95-91CE-3E5AA893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Knihovna vídeňského historika prof. </a:t>
            </a:r>
            <a:r>
              <a:rPr lang="cs-CZ" dirty="0" err="1"/>
              <a:t>karla</a:t>
            </a:r>
            <a:r>
              <a:rPr lang="cs-CZ" dirty="0"/>
              <a:t> Vocelky (akvizice 4000 sv.)</a:t>
            </a:r>
          </a:p>
        </p:txBody>
      </p:sp>
      <p:pic>
        <p:nvPicPr>
          <p:cNvPr id="2050" name="Picture 2" descr="foto: Petr Špaček | Univerzita Pardubice">
            <a:extLst>
              <a:ext uri="{FF2B5EF4-FFF2-40B4-BE49-F238E27FC236}">
                <a16:creationId xmlns:a16="http://schemas.microsoft.com/office/drawing/2014/main" id="{B2EF7C03-0BBF-4EAD-B128-63E6B549BD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858" y="1965324"/>
            <a:ext cx="7140893" cy="476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833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Třetí role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6616" y="2010878"/>
            <a:ext cx="5739384" cy="4088170"/>
          </a:xfrm>
        </p:spPr>
        <p:txBody>
          <a:bodyPr>
            <a:normAutofit/>
          </a:bodyPr>
          <a:lstStyle/>
          <a:p>
            <a:r>
              <a:rPr lang="cs-CZ" dirty="0"/>
              <a:t>nové rámcové smlouvy (Škoda MB, </a:t>
            </a:r>
            <a:r>
              <a:rPr lang="cs-CZ" dirty="0" err="1"/>
              <a:t>PK</a:t>
            </a:r>
            <a:r>
              <a:rPr lang="cs-CZ" dirty="0"/>
              <a:t>, Jaroměř)</a:t>
            </a:r>
          </a:p>
          <a:p>
            <a:r>
              <a:rPr lang="cs-CZ" dirty="0" err="1"/>
              <a:t>UVČ</a:t>
            </a:r>
            <a:r>
              <a:rPr lang="cs-CZ" dirty="0"/>
              <a:t>: Románský / Germánský svět</a:t>
            </a:r>
          </a:p>
          <a:p>
            <a:r>
              <a:rPr lang="cs-CZ" dirty="0"/>
              <a:t>projekt </a:t>
            </a:r>
            <a:r>
              <a:rPr lang="cs-CZ" i="1" dirty="0"/>
              <a:t>Kavárna </a:t>
            </a:r>
            <a:r>
              <a:rPr lang="cs-CZ" i="1" dirty="0" err="1"/>
              <a:t>Universitas</a:t>
            </a:r>
            <a:r>
              <a:rPr lang="cs-CZ" i="1" dirty="0"/>
              <a:t> </a:t>
            </a:r>
            <a:r>
              <a:rPr lang="cs-CZ" dirty="0"/>
              <a:t>v on-line prostředí</a:t>
            </a:r>
          </a:p>
          <a:p>
            <a:r>
              <a:rPr lang="cs-CZ" dirty="0" err="1"/>
              <a:t>podcast</a:t>
            </a:r>
            <a:r>
              <a:rPr lang="cs-CZ" dirty="0"/>
              <a:t> </a:t>
            </a:r>
            <a:r>
              <a:rPr lang="cs-CZ" i="1" dirty="0" err="1"/>
              <a:t>Philosophy</a:t>
            </a:r>
            <a:r>
              <a:rPr lang="cs-CZ" i="1" dirty="0"/>
              <a:t> </a:t>
            </a:r>
            <a:r>
              <a:rPr lang="cs-CZ" i="1" dirty="0" err="1"/>
              <a:t>Voiced</a:t>
            </a:r>
            <a:r>
              <a:rPr lang="cs-CZ" dirty="0"/>
              <a:t> + blog Centra pro etiku (</a:t>
            </a:r>
            <a:r>
              <a:rPr lang="cs-CZ" dirty="0" err="1"/>
              <a:t>KFR</a:t>
            </a:r>
            <a:r>
              <a:rPr lang="cs-CZ" dirty="0"/>
              <a:t>)</a:t>
            </a:r>
          </a:p>
          <a:p>
            <a:r>
              <a:rPr lang="cs-CZ" i="1" dirty="0"/>
              <a:t>Klub mladých historiků</a:t>
            </a:r>
          </a:p>
          <a:p>
            <a:r>
              <a:rPr lang="cs-CZ" dirty="0" err="1"/>
              <a:t>Sociocon</a:t>
            </a:r>
            <a:endParaRPr lang="cs-CZ" dirty="0"/>
          </a:p>
          <a:p>
            <a:r>
              <a:rPr lang="cs-CZ" dirty="0"/>
              <a:t>4. 10. 20 LET FF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E7618A8-C9AD-4494-84CE-F5EF5B8090B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94560"/>
            <a:ext cx="5933440" cy="36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00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Šíření dobrého jména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3695D-D5B3-4235-8AA7-6E464DFA62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0" y="2094547"/>
            <a:ext cx="5100320" cy="3827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oto: J. Frolík">
            <a:extLst>
              <a:ext uri="{FF2B5EF4-FFF2-40B4-BE49-F238E27FC236}">
                <a16:creationId xmlns:a16="http://schemas.microsoft.com/office/drawing/2014/main" id="{1BAF5826-E6AF-48D0-86BD-9127AC7457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160" y="2154661"/>
            <a:ext cx="5650547" cy="376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235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31FCF1F-9C12-4A06-9F9B-CE5C63CCD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b="1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CBA0106-3372-4DEB-92F1-D31D08CC1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4000" dirty="0"/>
          </a:p>
          <a:p>
            <a:r>
              <a:rPr lang="cs-CZ" sz="4000" b="1" dirty="0"/>
              <a:t>Děkuji za pozornost!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208669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9217" y="325121"/>
            <a:ext cx="9605635" cy="1539074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effectLst/>
                <a:latin typeface="+mn-lt"/>
                <a:ea typeface="Calibri" panose="020F0502020204030204" pitchFamily="34" charset="0"/>
              </a:rPr>
              <a:t>Priorita FF 1: </a:t>
            </a:r>
            <a:br>
              <a:rPr lang="cs-CZ" sz="2800" b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cs-CZ" sz="2000" b="1" dirty="0">
                <a:effectLst/>
                <a:latin typeface="+mn-lt"/>
                <a:ea typeface="Calibri" panose="020F0502020204030204" pitchFamily="34" charset="0"/>
              </a:rPr>
              <a:t>Studium na fakultě je založené na badatelské praxi,</a:t>
            </a:r>
            <a:br>
              <a:rPr lang="cs-CZ" sz="2000" b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cs-CZ" sz="2000" b="1" dirty="0">
                <a:effectLst/>
                <a:latin typeface="+mn-lt"/>
                <a:ea typeface="Calibri" panose="020F0502020204030204" pitchFamily="34" charset="0"/>
              </a:rPr>
              <a:t>je internacionalizované a rozvíjí relevantní </a:t>
            </a:r>
            <a:br>
              <a:rPr lang="cs-CZ" sz="2000" b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cs-CZ" sz="2000" b="1" dirty="0">
                <a:effectLst/>
                <a:latin typeface="+mn-lt"/>
                <a:ea typeface="Calibri" panose="020F0502020204030204" pitchFamily="34" charset="0"/>
              </a:rPr>
              <a:t>kompetence studujících pro 21. století</a:t>
            </a:r>
            <a:endParaRPr lang="cs-CZ" sz="20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41249" y="2010878"/>
            <a:ext cx="6611112" cy="3914434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počet nových akreditací </a:t>
            </a:r>
            <a:r>
              <a:rPr lang="cs-CZ" dirty="0" err="1"/>
              <a:t>SP</a:t>
            </a:r>
            <a:r>
              <a:rPr lang="cs-CZ" dirty="0"/>
              <a:t> relativně stabilní (9 </a:t>
            </a:r>
            <a:r>
              <a:rPr lang="cs-CZ" dirty="0" err="1"/>
              <a:t>BSP</a:t>
            </a:r>
            <a:r>
              <a:rPr lang="cs-CZ" dirty="0"/>
              <a:t>, 6 MSP, 4 </a:t>
            </a:r>
            <a:r>
              <a:rPr lang="cs-CZ" dirty="0" err="1"/>
              <a:t>DSP</a:t>
            </a:r>
            <a:r>
              <a:rPr lang="cs-CZ" dirty="0"/>
              <a:t>), dobíhají staré akreditace (do 2024)</a:t>
            </a:r>
          </a:p>
          <a:p>
            <a:r>
              <a:rPr lang="cs-CZ" b="1" dirty="0"/>
              <a:t>institucionální na historii</a:t>
            </a:r>
          </a:p>
          <a:p>
            <a:r>
              <a:rPr lang="cs-CZ" b="1" dirty="0"/>
              <a:t>získán MSP v AJ </a:t>
            </a:r>
            <a:r>
              <a:rPr lang="cs-CZ" b="1" dirty="0" err="1"/>
              <a:t>Ethics</a:t>
            </a:r>
            <a:r>
              <a:rPr lang="cs-CZ" b="1" dirty="0"/>
              <a:t> and </a:t>
            </a:r>
            <a:r>
              <a:rPr lang="cs-CZ" b="1" dirty="0" err="1"/>
              <a:t>Political</a:t>
            </a:r>
            <a:r>
              <a:rPr lang="cs-CZ" b="1" dirty="0"/>
              <a:t> </a:t>
            </a:r>
            <a:r>
              <a:rPr lang="cs-CZ" b="1" dirty="0" err="1"/>
              <a:t>Philosophy</a:t>
            </a:r>
            <a:endParaRPr lang="cs-CZ" b="1" dirty="0"/>
          </a:p>
          <a:p>
            <a:r>
              <a:rPr lang="cs-CZ" dirty="0" err="1"/>
              <a:t>BSP</a:t>
            </a:r>
            <a:r>
              <a:rPr lang="cs-CZ" dirty="0"/>
              <a:t> </a:t>
            </a:r>
            <a:r>
              <a:rPr lang="cs-CZ" dirty="0" err="1"/>
              <a:t>SSEU</a:t>
            </a:r>
            <a:r>
              <a:rPr lang="cs-CZ" dirty="0"/>
              <a:t> a </a:t>
            </a:r>
            <a:r>
              <a:rPr lang="cs-CZ" dirty="0" err="1"/>
              <a:t>MSP+DSP</a:t>
            </a:r>
            <a:r>
              <a:rPr lang="cs-CZ" dirty="0"/>
              <a:t> </a:t>
            </a:r>
            <a:r>
              <a:rPr lang="cs-CZ" dirty="0" err="1"/>
              <a:t>RELI</a:t>
            </a:r>
            <a:r>
              <a:rPr lang="cs-CZ" dirty="0"/>
              <a:t> na dostudování</a:t>
            </a:r>
          </a:p>
          <a:p>
            <a:r>
              <a:rPr lang="cs-CZ" dirty="0"/>
              <a:t>připraven </a:t>
            </a:r>
            <a:r>
              <a:rPr lang="cs-CZ" dirty="0" err="1"/>
              <a:t>BSP</a:t>
            </a:r>
            <a:r>
              <a:rPr lang="cs-CZ" dirty="0"/>
              <a:t> SS</a:t>
            </a:r>
          </a:p>
          <a:p>
            <a:r>
              <a:rPr lang="cs-CZ" dirty="0"/>
              <a:t>pandemie: synchronní on-line výuka do V/21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653529" y="2017342"/>
            <a:ext cx="3657600" cy="3789097"/>
          </a:xfrm>
        </p:spPr>
        <p:txBody>
          <a:bodyPr>
            <a:normAutofit/>
          </a:bodyPr>
          <a:lstStyle/>
          <a:p>
            <a:endParaRPr lang="cs-CZ" b="1" dirty="0"/>
          </a:p>
          <a:p>
            <a:r>
              <a:rPr lang="cs-CZ" b="1" dirty="0"/>
              <a:t>rizika</a:t>
            </a:r>
            <a:r>
              <a:rPr lang="cs-CZ" dirty="0"/>
              <a:t>: </a:t>
            </a:r>
          </a:p>
          <a:p>
            <a:r>
              <a:rPr lang="cs-CZ" dirty="0"/>
              <a:t>1) </a:t>
            </a:r>
            <a:r>
              <a:rPr lang="cs-CZ" dirty="0" err="1"/>
              <a:t>BSP</a:t>
            </a:r>
            <a:r>
              <a:rPr lang="cs-CZ" dirty="0"/>
              <a:t> SS stažen: co dále?</a:t>
            </a:r>
          </a:p>
          <a:p>
            <a:r>
              <a:rPr lang="cs-CZ" dirty="0"/>
              <a:t>2) krátká platnost akreditací</a:t>
            </a:r>
          </a:p>
          <a:p>
            <a:pPr lvl="1"/>
            <a:r>
              <a:rPr lang="cs-CZ" dirty="0" err="1"/>
              <a:t>BSP</a:t>
            </a:r>
            <a:r>
              <a:rPr lang="cs-CZ" dirty="0"/>
              <a:t> </a:t>
            </a:r>
            <a:r>
              <a:rPr lang="cs-CZ" dirty="0" err="1"/>
              <a:t>RELI</a:t>
            </a:r>
            <a:r>
              <a:rPr lang="cs-CZ" dirty="0"/>
              <a:t> a </a:t>
            </a:r>
            <a:r>
              <a:rPr lang="cs-CZ" dirty="0" err="1"/>
              <a:t>BSP</a:t>
            </a:r>
            <a:r>
              <a:rPr lang="cs-CZ" dirty="0"/>
              <a:t> </a:t>
            </a:r>
            <a:r>
              <a:rPr lang="cs-CZ" dirty="0" err="1"/>
              <a:t>NJOP</a:t>
            </a:r>
            <a:r>
              <a:rPr lang="cs-CZ" dirty="0"/>
              <a:t> jen do počátku 2024</a:t>
            </a:r>
          </a:p>
          <a:p>
            <a:pPr lvl="1"/>
            <a:r>
              <a:rPr lang="cs-CZ" dirty="0"/>
              <a:t>MSP </a:t>
            </a:r>
            <a:r>
              <a:rPr lang="cs-CZ" dirty="0" err="1"/>
              <a:t>AFIL</a:t>
            </a:r>
            <a:r>
              <a:rPr lang="cs-CZ" dirty="0"/>
              <a:t> do 10/2023</a:t>
            </a:r>
          </a:p>
        </p:txBody>
      </p:sp>
    </p:spTree>
    <p:extLst>
      <p:ext uri="{BB962C8B-B14F-4D97-AF65-F5344CB8AC3E}">
        <p14:creationId xmlns:p14="http://schemas.microsoft.com/office/powerpoint/2010/main" val="285065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Zájemci o studium </a:t>
            </a:r>
            <a:r>
              <a:rPr lang="cs-CZ" dirty="0"/>
              <a:t>(u </a:t>
            </a:r>
            <a:r>
              <a:rPr lang="cs-CZ" dirty="0" err="1"/>
              <a:t>BSP</a:t>
            </a:r>
            <a:r>
              <a:rPr lang="cs-CZ" dirty="0"/>
              <a:t> nutno držet okolo 300 Z, U MSP okolo 110 Z)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989315"/>
              </p:ext>
            </p:extLst>
          </p:nvPr>
        </p:nvGraphicFramePr>
        <p:xfrm>
          <a:off x="310896" y="2276854"/>
          <a:ext cx="11713463" cy="3557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2809">
                  <a:extLst>
                    <a:ext uri="{9D8B030D-6E8A-4147-A177-3AD203B41FA5}">
                      <a16:colId xmlns:a16="http://schemas.microsoft.com/office/drawing/2014/main" val="236936290"/>
                    </a:ext>
                  </a:extLst>
                </a:gridCol>
                <a:gridCol w="1548519">
                  <a:extLst>
                    <a:ext uri="{9D8B030D-6E8A-4147-A177-3AD203B41FA5}">
                      <a16:colId xmlns:a16="http://schemas.microsoft.com/office/drawing/2014/main" val="1103208630"/>
                    </a:ext>
                  </a:extLst>
                </a:gridCol>
                <a:gridCol w="1733593">
                  <a:extLst>
                    <a:ext uri="{9D8B030D-6E8A-4147-A177-3AD203B41FA5}">
                      <a16:colId xmlns:a16="http://schemas.microsoft.com/office/drawing/2014/main" val="2061955152"/>
                    </a:ext>
                  </a:extLst>
                </a:gridCol>
                <a:gridCol w="1733593">
                  <a:extLst>
                    <a:ext uri="{9D8B030D-6E8A-4147-A177-3AD203B41FA5}">
                      <a16:colId xmlns:a16="http://schemas.microsoft.com/office/drawing/2014/main" val="276257749"/>
                    </a:ext>
                  </a:extLst>
                </a:gridCol>
                <a:gridCol w="1682053">
                  <a:extLst>
                    <a:ext uri="{9D8B030D-6E8A-4147-A177-3AD203B41FA5}">
                      <a16:colId xmlns:a16="http://schemas.microsoft.com/office/drawing/2014/main" val="3397284101"/>
                    </a:ext>
                  </a:extLst>
                </a:gridCol>
                <a:gridCol w="1892896">
                  <a:extLst>
                    <a:ext uri="{9D8B030D-6E8A-4147-A177-3AD203B41FA5}">
                      <a16:colId xmlns:a16="http://schemas.microsoft.com/office/drawing/2014/main" val="1557947665"/>
                    </a:ext>
                  </a:extLst>
                </a:gridCol>
              </a:tblGrid>
              <a:tr h="5155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Zájemci o studium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2017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2018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2019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2020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2021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12799867"/>
                  </a:ext>
                </a:extLst>
              </a:tr>
              <a:tr h="4983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přihlášky Bc.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968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989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982</a:t>
                      </a:r>
                      <a:endParaRPr lang="cs-CZ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1013</a:t>
                      </a:r>
                      <a:endParaRPr lang="cs-CZ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63675020"/>
                  </a:ext>
                </a:extLst>
              </a:tr>
              <a:tr h="5155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zapsaní Bc.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299 (31 %)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328 (33 %)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315 (32 %)</a:t>
                      </a:r>
                      <a:endParaRPr lang="cs-CZ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329 (32 %)</a:t>
                      </a:r>
                      <a:endParaRPr lang="cs-CZ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306 (22 %)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48011733"/>
                  </a:ext>
                </a:extLst>
              </a:tr>
              <a:tr h="4983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přihlášky NMgr.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243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198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172</a:t>
                      </a:r>
                      <a:endParaRPr lang="cs-CZ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186</a:t>
                      </a:r>
                      <a:endParaRPr lang="cs-CZ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 </a:t>
                      </a: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(!)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26968658"/>
                  </a:ext>
                </a:extLst>
              </a:tr>
              <a:tr h="5155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zapsaní NMgr.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99 (41 %)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107 (54 %)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91 (53 %)</a:t>
                      </a:r>
                      <a:endParaRPr lang="cs-CZ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123 (66 %)</a:t>
                      </a:r>
                      <a:endParaRPr lang="cs-CZ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 (44 %)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30953537"/>
                  </a:ext>
                </a:extLst>
              </a:tr>
              <a:tr h="4983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přihlášky Ph.D.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20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20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25</a:t>
                      </a:r>
                      <a:endParaRPr lang="cs-CZ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cs-CZ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94783494"/>
                  </a:ext>
                </a:extLst>
              </a:tr>
              <a:tr h="5155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zapsaní Ph.D.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18 (90 %)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17 (85 %)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19 (76 %)</a:t>
                      </a:r>
                      <a:endParaRPr lang="cs-CZ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8 (47 %)</a:t>
                      </a:r>
                      <a:endParaRPr lang="cs-CZ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(54 %)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40368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54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478007"/>
              </p:ext>
            </p:extLst>
          </p:nvPr>
        </p:nvGraphicFramePr>
        <p:xfrm>
          <a:off x="0" y="-64008"/>
          <a:ext cx="11939713" cy="7264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11162">
                  <a:extLst>
                    <a:ext uri="{9D8B030D-6E8A-4147-A177-3AD203B41FA5}">
                      <a16:colId xmlns:a16="http://schemas.microsoft.com/office/drawing/2014/main" val="9734895"/>
                    </a:ext>
                  </a:extLst>
                </a:gridCol>
                <a:gridCol w="2232926">
                  <a:extLst>
                    <a:ext uri="{9D8B030D-6E8A-4147-A177-3AD203B41FA5}">
                      <a16:colId xmlns:a16="http://schemas.microsoft.com/office/drawing/2014/main" val="803710461"/>
                    </a:ext>
                  </a:extLst>
                </a:gridCol>
                <a:gridCol w="91794">
                  <a:extLst>
                    <a:ext uri="{9D8B030D-6E8A-4147-A177-3AD203B41FA5}">
                      <a16:colId xmlns:a16="http://schemas.microsoft.com/office/drawing/2014/main" val="2334406409"/>
                    </a:ext>
                  </a:extLst>
                </a:gridCol>
                <a:gridCol w="2603831">
                  <a:extLst>
                    <a:ext uri="{9D8B030D-6E8A-4147-A177-3AD203B41FA5}">
                      <a16:colId xmlns:a16="http://schemas.microsoft.com/office/drawing/2014/main" val="4112350630"/>
                    </a:ext>
                  </a:extLst>
                </a:gridCol>
              </a:tblGrid>
              <a:tr h="3062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Bakalářské – jednooborové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přihlášení 19/20/21</a:t>
                      </a: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zapsaní 19/20/21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extLst>
                  <a:ext uri="{0D108BD9-81ED-4DB2-BD59-A6C34878D82A}">
                    <a16:rowId xmlns:a16="http://schemas.microsoft.com/office/drawing/2014/main" val="3448889133"/>
                  </a:ext>
                </a:extLst>
              </a:tr>
              <a:tr h="3062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Filosofie (2028)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45 / 53 / 82</a:t>
                      </a: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16 / 32 / 29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extLst>
                  <a:ext uri="{0D108BD9-81ED-4DB2-BD59-A6C34878D82A}">
                    <a16:rowId xmlns:a16="http://schemas.microsoft.com/office/drawing/2014/main" val="915905597"/>
                  </a:ext>
                </a:extLst>
              </a:tr>
              <a:tr h="3062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Religionistika (2/2024) !!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 / 13 / 57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6 / 8 / 17 </a:t>
                      </a: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!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extLst>
                  <a:ext uri="{0D108BD9-81ED-4DB2-BD59-A6C34878D82A}">
                    <a16:rowId xmlns:a16="http://schemas.microsoft.com/office/drawing/2014/main" val="2223850639"/>
                  </a:ext>
                </a:extLst>
              </a:tr>
              <a:tr h="3062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Humanitní studia (2029, </a:t>
                      </a:r>
                      <a:r>
                        <a:rPr lang="cs-CZ" sz="1800" dirty="0" err="1">
                          <a:effectLst/>
                        </a:rPr>
                        <a:t>KZ</a:t>
                      </a:r>
                      <a:r>
                        <a:rPr lang="cs-CZ" sz="1800" dirty="0">
                          <a:effectLst/>
                        </a:rPr>
                        <a:t> 8/24)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188 / 206 / 377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71 / 58 / 40</a:t>
                      </a: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cs-CZ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↘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extLst>
                  <a:ext uri="{0D108BD9-81ED-4DB2-BD59-A6C34878D82A}">
                    <a16:rowId xmlns:a16="http://schemas.microsoft.com/office/drawing/2014/main" val="2725337510"/>
                  </a:ext>
                </a:extLst>
              </a:tr>
              <a:tr h="3433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Sociální a kulturní antropologie (2029)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66 / 64 / 105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33 / 34 / 39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extLst>
                  <a:ext uri="{0D108BD9-81ED-4DB2-BD59-A6C34878D82A}">
                    <a16:rowId xmlns:a16="http://schemas.microsoft.com/office/drawing/2014/main" val="1246099373"/>
                  </a:ext>
                </a:extLst>
              </a:tr>
              <a:tr h="3062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Kulturní dějiny / historie se </a:t>
                      </a:r>
                      <a:r>
                        <a:rPr lang="cs-CZ" sz="1800" dirty="0" err="1">
                          <a:effectLst/>
                        </a:rPr>
                        <a:t>spec</a:t>
                      </a:r>
                      <a:r>
                        <a:rPr lang="cs-CZ" sz="1800" dirty="0">
                          <a:effectLst/>
                        </a:rPr>
                        <a:t>. (2030)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56 / 70 / 145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15 / 36 / 63 </a:t>
                      </a:r>
                      <a:r>
                        <a:rPr lang="cs-CZ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↗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extLst>
                  <a:ext uri="{0D108BD9-81ED-4DB2-BD59-A6C34878D82A}">
                    <a16:rowId xmlns:a16="http://schemas.microsoft.com/office/drawing/2014/main" val="940236967"/>
                  </a:ext>
                </a:extLst>
              </a:tr>
              <a:tr h="3062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Historicko-literární studia (2029, </a:t>
                      </a:r>
                      <a:r>
                        <a:rPr lang="cs-CZ" sz="1800" dirty="0" err="1">
                          <a:effectLst/>
                        </a:rPr>
                        <a:t>KZ</a:t>
                      </a:r>
                      <a:r>
                        <a:rPr lang="cs-CZ" sz="1800" dirty="0">
                          <a:effectLst/>
                        </a:rPr>
                        <a:t> 8/24)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66 / 57 / 67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38 / 28 / 29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extLst>
                  <a:ext uri="{0D108BD9-81ED-4DB2-BD59-A6C34878D82A}">
                    <a16:rowId xmlns:a16="http://schemas.microsoft.com/office/drawing/2014/main" val="1042201571"/>
                  </a:ext>
                </a:extLst>
              </a:tr>
              <a:tr h="3062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Spisová a archivní služba (končí)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14 / 11 / -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 / 6 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/ -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extLst>
                  <a:ext uri="{0D108BD9-81ED-4DB2-BD59-A6C34878D82A}">
                    <a16:rowId xmlns:a16="http://schemas.microsoft.com/office/drawing/2014/main" val="991105542"/>
                  </a:ext>
                </a:extLst>
              </a:tr>
              <a:tr h="3062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Anglický jazyk (2028, </a:t>
                      </a:r>
                      <a:r>
                        <a:rPr lang="cs-CZ" sz="1800" dirty="0" err="1">
                          <a:effectLst/>
                        </a:rPr>
                        <a:t>KZ</a:t>
                      </a:r>
                      <a:r>
                        <a:rPr lang="cs-CZ" sz="1800" dirty="0">
                          <a:effectLst/>
                        </a:rPr>
                        <a:t> 8/23)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256 / 239 / 271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46 / 47 / 28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extLst>
                  <a:ext uri="{0D108BD9-81ED-4DB2-BD59-A6C34878D82A}">
                    <a16:rowId xmlns:a16="http://schemas.microsoft.com/office/drawing/2014/main" val="2623155150"/>
                  </a:ext>
                </a:extLst>
              </a:tr>
              <a:tr h="3062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Německý jazyk pro odbornou praxi (1/2024) !!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29 / 35 / 35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14 / 16 / 16 </a:t>
                      </a: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!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extLst>
                  <a:ext uri="{0D108BD9-81ED-4DB2-BD59-A6C34878D82A}">
                    <a16:rowId xmlns:a16="http://schemas.microsoft.com/office/drawing/2014/main" val="386267162"/>
                  </a:ext>
                </a:extLst>
              </a:tr>
              <a:tr h="3062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Anglický jazyk pro vzdělávání (2028, </a:t>
                      </a:r>
                      <a:r>
                        <a:rPr lang="cs-CZ" sz="1800" dirty="0" err="1">
                          <a:effectLst/>
                        </a:rPr>
                        <a:t>KZ</a:t>
                      </a:r>
                      <a:r>
                        <a:rPr lang="cs-CZ" sz="1800" dirty="0">
                          <a:effectLst/>
                        </a:rPr>
                        <a:t> 8/23)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158 / 175 / 220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46 / 40 / 31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extLst>
                  <a:ext uri="{0D108BD9-81ED-4DB2-BD59-A6C34878D82A}">
                    <a16:rowId xmlns:a16="http://schemas.microsoft.com/office/drawing/2014/main" val="3756543417"/>
                  </a:ext>
                </a:extLst>
              </a:tr>
              <a:tr h="3062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Bakalářské – dvouoborové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 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extLst>
                  <a:ext uri="{0D108BD9-81ED-4DB2-BD59-A6C34878D82A}">
                    <a16:rowId xmlns:a16="http://schemas.microsoft.com/office/drawing/2014/main" val="1616213839"/>
                  </a:ext>
                </a:extLst>
              </a:tr>
              <a:tr h="3062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Ochrana hmotných památek + Historie (končí)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27 / 30 / -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12 / 13 / -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extLst>
                  <a:ext uri="{0D108BD9-81ED-4DB2-BD59-A6C34878D82A}">
                    <a16:rowId xmlns:a16="http://schemas.microsoft.com/office/drawing/2014/main" val="1665608331"/>
                  </a:ext>
                </a:extLst>
              </a:tr>
              <a:tr h="3062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Slavistická studia zemí Evropské unie (2/2024) + Historie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12 / 0 / 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7 / 0 / 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extLst>
                  <a:ext uri="{0D108BD9-81ED-4DB2-BD59-A6C34878D82A}">
                    <a16:rowId xmlns:a16="http://schemas.microsoft.com/office/drawing/2014/main" val="691523885"/>
                  </a:ext>
                </a:extLst>
              </a:tr>
              <a:tr h="3062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Filosofie – Anglický jazyk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 / 9 / 24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2 / 0 / 5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extLst>
                  <a:ext uri="{0D108BD9-81ED-4DB2-BD59-A6C34878D82A}">
                    <a16:rowId xmlns:a16="http://schemas.microsoft.com/office/drawing/2014/main" val="331639682"/>
                  </a:ext>
                </a:extLst>
              </a:tr>
              <a:tr h="3062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Anglický jazyk – Filosofie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23 / 25 / -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1 / 6 / -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extLst>
                  <a:ext uri="{0D108BD9-81ED-4DB2-BD59-A6C34878D82A}">
                    <a16:rowId xmlns:a16="http://schemas.microsoft.com/office/drawing/2014/main" val="941239570"/>
                  </a:ext>
                </a:extLst>
              </a:tr>
              <a:tr h="3062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Religionistika – Anglický jazyk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 / 2 / 5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0 / 0 / 1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extLst>
                  <a:ext uri="{0D108BD9-81ED-4DB2-BD59-A6C34878D82A}">
                    <a16:rowId xmlns:a16="http://schemas.microsoft.com/office/drawing/2014/main" val="3839319735"/>
                  </a:ext>
                </a:extLst>
              </a:tr>
              <a:tr h="3062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Anglický jazyk – Religionistika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 / 7 / -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2 / 2 / -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extLst>
                  <a:ext uri="{0D108BD9-81ED-4DB2-BD59-A6C34878D82A}">
                    <a16:rowId xmlns:a16="http://schemas.microsoft.com/office/drawing/2014/main" val="3776340693"/>
                  </a:ext>
                </a:extLst>
              </a:tr>
              <a:tr h="3062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Německý jazyk pro odbornou praxi – Anglický jazyk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 / 10 / 10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1 / 3 / 3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extLst>
                  <a:ext uri="{0D108BD9-81ED-4DB2-BD59-A6C34878D82A}">
                    <a16:rowId xmlns:a16="http://schemas.microsoft.com/office/drawing/2014/main" val="4279701512"/>
                  </a:ext>
                </a:extLst>
              </a:tr>
              <a:tr h="275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Religionistika – filosofie</a:t>
                      </a: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/ - / 11</a:t>
                      </a: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/ - / 4</a:t>
                      </a:r>
                    </a:p>
                  </a:txBody>
                  <a:tcPr marL="32248" marR="32248" marT="0" marB="0" anchor="ctr"/>
                </a:tc>
                <a:extLst>
                  <a:ext uri="{0D108BD9-81ED-4DB2-BD59-A6C34878D82A}">
                    <a16:rowId xmlns:a16="http://schemas.microsoft.com/office/drawing/2014/main" val="1918442310"/>
                  </a:ext>
                </a:extLst>
              </a:tr>
              <a:tr h="275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Němčina – religionistika</a:t>
                      </a: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/ - / 1</a:t>
                      </a: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/ - / 0</a:t>
                      </a:r>
                    </a:p>
                  </a:txBody>
                  <a:tcPr marL="32248" marR="32248" marT="0" marB="0" anchor="ctr"/>
                </a:tc>
                <a:extLst>
                  <a:ext uri="{0D108BD9-81ED-4DB2-BD59-A6C34878D82A}">
                    <a16:rowId xmlns:a16="http://schemas.microsoft.com/office/drawing/2014/main" val="2035191853"/>
                  </a:ext>
                </a:extLst>
              </a:tr>
              <a:tr h="275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Němčina – filosofie</a:t>
                      </a: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/ - / 1 </a:t>
                      </a: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/ - / 1</a:t>
                      </a:r>
                    </a:p>
                  </a:txBody>
                  <a:tcPr marL="32248" marR="32248" marT="0" marB="0" anchor="ctr"/>
                </a:tc>
                <a:extLst>
                  <a:ext uri="{0D108BD9-81ED-4DB2-BD59-A6C34878D82A}">
                    <a16:rowId xmlns:a16="http://schemas.microsoft.com/office/drawing/2014/main" val="3929095073"/>
                  </a:ext>
                </a:extLst>
              </a:tr>
              <a:tr h="275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extLst>
                  <a:ext uri="{0D108BD9-81ED-4DB2-BD59-A6C34878D82A}">
                    <a16:rowId xmlns:a16="http://schemas.microsoft.com/office/drawing/2014/main" val="959834026"/>
                  </a:ext>
                </a:extLst>
              </a:tr>
              <a:tr h="3062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CELKEM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982 / 1013 / 1411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315 / 329 / 306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 anchor="ctr"/>
                </a:tc>
                <a:extLst>
                  <a:ext uri="{0D108BD9-81ED-4DB2-BD59-A6C34878D82A}">
                    <a16:rowId xmlns:a16="http://schemas.microsoft.com/office/drawing/2014/main" val="302515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0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49273170"/>
              </p:ext>
            </p:extLst>
          </p:nvPr>
        </p:nvGraphicFramePr>
        <p:xfrm>
          <a:off x="353804" y="969264"/>
          <a:ext cx="11682748" cy="5685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62442">
                  <a:extLst>
                    <a:ext uri="{9D8B030D-6E8A-4147-A177-3AD203B41FA5}">
                      <a16:colId xmlns:a16="http://schemas.microsoft.com/office/drawing/2014/main" val="2563623492"/>
                    </a:ext>
                  </a:extLst>
                </a:gridCol>
                <a:gridCol w="2552908">
                  <a:extLst>
                    <a:ext uri="{9D8B030D-6E8A-4147-A177-3AD203B41FA5}">
                      <a16:colId xmlns:a16="http://schemas.microsoft.com/office/drawing/2014/main" val="415540308"/>
                    </a:ext>
                  </a:extLst>
                </a:gridCol>
                <a:gridCol w="78453">
                  <a:extLst>
                    <a:ext uri="{9D8B030D-6E8A-4147-A177-3AD203B41FA5}">
                      <a16:colId xmlns:a16="http://schemas.microsoft.com/office/drawing/2014/main" val="180636559"/>
                    </a:ext>
                  </a:extLst>
                </a:gridCol>
                <a:gridCol w="2188945">
                  <a:extLst>
                    <a:ext uri="{9D8B030D-6E8A-4147-A177-3AD203B41FA5}">
                      <a16:colId xmlns:a16="http://schemas.microsoft.com/office/drawing/2014/main" val="3244975403"/>
                    </a:ext>
                  </a:extLst>
                </a:gridCol>
              </a:tblGrid>
              <a:tr h="3923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Magisterské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přihlášení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zapsaní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extLst>
                  <a:ext uri="{0D108BD9-81ED-4DB2-BD59-A6C34878D82A}">
                    <a16:rowId xmlns:a16="http://schemas.microsoft.com/office/drawing/2014/main" val="2614978183"/>
                  </a:ext>
                </a:extLst>
              </a:tr>
              <a:tr h="3923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Filosofie (2029, </a:t>
                      </a:r>
                      <a:r>
                        <a:rPr lang="cs-CZ" sz="2000" dirty="0" err="1">
                          <a:effectLst/>
                        </a:rPr>
                        <a:t>KZ</a:t>
                      </a:r>
                      <a:r>
                        <a:rPr lang="cs-CZ" sz="2000" dirty="0">
                          <a:effectLst/>
                        </a:rPr>
                        <a:t> 12/24)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 / 6 / 7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 / 4 / 7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extLst>
                  <a:ext uri="{0D108BD9-81ED-4DB2-BD59-A6C34878D82A}">
                    <a16:rowId xmlns:a16="http://schemas.microsoft.com/office/drawing/2014/main" val="1460946715"/>
                  </a:ext>
                </a:extLst>
              </a:tr>
              <a:tr h="4192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Religionistika (skončila)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 / 0 / 0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 / 0 / 0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extLst>
                  <a:ext uri="{0D108BD9-81ED-4DB2-BD59-A6C34878D82A}">
                    <a16:rowId xmlns:a16="http://schemas.microsoft.com/office/drawing/2014/main" val="1303578996"/>
                  </a:ext>
                </a:extLst>
              </a:tr>
              <a:tr h="4192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Sociální antropologie (2025, </a:t>
                      </a:r>
                      <a:r>
                        <a:rPr lang="cs-CZ" sz="2000" dirty="0" err="1">
                          <a:effectLst/>
                        </a:rPr>
                        <a:t>KZ</a:t>
                      </a:r>
                      <a:r>
                        <a:rPr lang="cs-CZ" sz="2000" dirty="0">
                          <a:effectLst/>
                        </a:rPr>
                        <a:t> 3/23)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32 / 29 / 8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22 / 15 / 5  </a:t>
                      </a:r>
                      <a:r>
                        <a:rPr lang="cs-CZ" sz="2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↘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extLst>
                  <a:ext uri="{0D108BD9-81ED-4DB2-BD59-A6C34878D82A}">
                    <a16:rowId xmlns:a16="http://schemas.microsoft.com/office/drawing/2014/main" val="1091207167"/>
                  </a:ext>
                </a:extLst>
              </a:tr>
              <a:tr h="4192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Kulturní dějiny / Historie se </a:t>
                      </a:r>
                      <a:r>
                        <a:rPr lang="cs-CZ" sz="2000" dirty="0" err="1">
                          <a:effectLst/>
                        </a:rPr>
                        <a:t>spec</a:t>
                      </a:r>
                      <a:r>
                        <a:rPr lang="cs-CZ" sz="2000" dirty="0">
                          <a:effectLst/>
                        </a:rPr>
                        <a:t>. (2030)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42 /</a:t>
                      </a:r>
                      <a:r>
                        <a:rPr lang="cs-CZ" sz="2000" baseline="0" dirty="0">
                          <a:effectLst/>
                        </a:rPr>
                        <a:t> 45 / 45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25 / 26 / 18 </a:t>
                      </a:r>
                      <a:r>
                        <a:rPr lang="cs-CZ" sz="2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↘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extLst>
                  <a:ext uri="{0D108BD9-81ED-4DB2-BD59-A6C34878D82A}">
                    <a16:rowId xmlns:a16="http://schemas.microsoft.com/office/drawing/2014/main" val="392250152"/>
                  </a:ext>
                </a:extLst>
              </a:tr>
              <a:tr h="3923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Anglická filologie (10/2023)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21 / 27 / 23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11 / 10 / 11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extLst>
                  <a:ext uri="{0D108BD9-81ED-4DB2-BD59-A6C34878D82A}">
                    <a16:rowId xmlns:a16="http://schemas.microsoft.com/office/drawing/2014/main" val="1507525190"/>
                  </a:ext>
                </a:extLst>
              </a:tr>
              <a:tr h="4192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Učitelství anglického jazyka (2029)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13 / 23 / 17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 / 21 / 11 </a:t>
                      </a:r>
                      <a:r>
                        <a:rPr lang="cs-CZ" sz="2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↘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extLst>
                  <a:ext uri="{0D108BD9-81ED-4DB2-BD59-A6C34878D82A}">
                    <a16:rowId xmlns:a16="http://schemas.microsoft.com/office/drawing/2014/main" val="2227910000"/>
                  </a:ext>
                </a:extLst>
              </a:tr>
              <a:tr h="4341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Resocializační pedagogika (2029)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57 / 66 / 67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23 / 47 / 22 </a:t>
                      </a:r>
                      <a:r>
                        <a:rPr lang="cs-CZ" sz="2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↘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extLst>
                  <a:ext uri="{0D108BD9-81ED-4DB2-BD59-A6C34878D82A}">
                    <a16:rowId xmlns:a16="http://schemas.microsoft.com/office/drawing/2014/main" val="3534503841"/>
                  </a:ext>
                </a:extLst>
              </a:tr>
              <a:tr h="3923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CELKEM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172 / 186 / 167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91 / 123 / 74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extLst>
                  <a:ext uri="{0D108BD9-81ED-4DB2-BD59-A6C34878D82A}">
                    <a16:rowId xmlns:a16="http://schemas.microsoft.com/office/drawing/2014/main" val="1115254089"/>
                  </a:ext>
                </a:extLst>
              </a:tr>
              <a:tr h="3923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Doktorské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přihlášení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zapsaní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extLst>
                  <a:ext uri="{0D108BD9-81ED-4DB2-BD59-A6C34878D82A}">
                    <a16:rowId xmlns:a16="http://schemas.microsoft.com/office/drawing/2014/main" val="3678371376"/>
                  </a:ext>
                </a:extLst>
              </a:tr>
              <a:tr h="3923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Filosofie + </a:t>
                      </a:r>
                      <a:r>
                        <a:rPr lang="cs-CZ" sz="2000" dirty="0" err="1">
                          <a:effectLst/>
                        </a:rPr>
                        <a:t>Philosophy</a:t>
                      </a:r>
                      <a:r>
                        <a:rPr lang="cs-CZ" sz="2000" dirty="0">
                          <a:effectLst/>
                        </a:rPr>
                        <a:t> (2024, </a:t>
                      </a:r>
                      <a:r>
                        <a:rPr lang="cs-CZ" sz="2000" dirty="0" err="1">
                          <a:effectLst/>
                        </a:rPr>
                        <a:t>KZ</a:t>
                      </a:r>
                      <a:r>
                        <a:rPr lang="cs-CZ" sz="2000" dirty="0">
                          <a:effectLst/>
                        </a:rPr>
                        <a:t> 4/22)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12 / 6+3 / 3+10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 / 0+3 / 3+3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extLst>
                  <a:ext uri="{0D108BD9-81ED-4DB2-BD59-A6C34878D82A}">
                    <a16:rowId xmlns:a16="http://schemas.microsoft.com/office/drawing/2014/main" val="3397610139"/>
                  </a:ext>
                </a:extLst>
              </a:tr>
              <a:tr h="4356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Religionistika (končí do 2024)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 / 0 / 0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 / 0 / 0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extLst>
                  <a:ext uri="{0D108BD9-81ED-4DB2-BD59-A6C34878D82A}">
                    <a16:rowId xmlns:a16="http://schemas.microsoft.com/office/drawing/2014/main" val="2868846246"/>
                  </a:ext>
                </a:extLst>
              </a:tr>
              <a:tr h="3923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Historické vědy + </a:t>
                      </a:r>
                      <a:r>
                        <a:rPr lang="cs-CZ" sz="2000" dirty="0" err="1">
                          <a:effectLst/>
                        </a:rPr>
                        <a:t>History</a:t>
                      </a:r>
                      <a:r>
                        <a:rPr lang="cs-CZ" sz="2000" dirty="0">
                          <a:effectLst/>
                        </a:rPr>
                        <a:t> (2028)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11 / 7+1 / 10+1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11 / 5+1 / 6+1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extLst>
                  <a:ext uri="{0D108BD9-81ED-4DB2-BD59-A6C34878D82A}">
                    <a16:rowId xmlns:a16="http://schemas.microsoft.com/office/drawing/2014/main" val="3554937836"/>
                  </a:ext>
                </a:extLst>
              </a:tr>
              <a:tr h="3923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CELKEM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25 / 17 / 24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19 / 8 / 13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35" marR="16935" marT="0" marB="0" anchor="ctr"/>
                </a:tc>
                <a:extLst>
                  <a:ext uri="{0D108BD9-81ED-4DB2-BD59-A6C34878D82A}">
                    <a16:rowId xmlns:a16="http://schemas.microsoft.com/office/drawing/2014/main" val="3950447865"/>
                  </a:ext>
                </a:extLst>
              </a:tr>
            </a:tbl>
          </a:graphicData>
        </a:graphic>
      </p:graphicFrame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155448" y="-1"/>
            <a:ext cx="11969025" cy="1764157"/>
          </a:xfrm>
        </p:spPr>
        <p:txBody>
          <a:bodyPr>
            <a:normAutofit/>
          </a:bodyPr>
          <a:lstStyle/>
          <a:p>
            <a:r>
              <a:rPr lang="cs-CZ" b="1" dirty="0"/>
              <a:t>rizika</a:t>
            </a:r>
            <a:r>
              <a:rPr lang="cs-CZ" dirty="0"/>
              <a:t>: </a:t>
            </a:r>
          </a:p>
          <a:p>
            <a:r>
              <a:rPr lang="cs-CZ" dirty="0"/>
              <a:t>1) málo zájemců o </a:t>
            </a:r>
            <a:r>
              <a:rPr lang="cs-CZ" dirty="0" err="1"/>
              <a:t>BSP</a:t>
            </a:r>
            <a:r>
              <a:rPr lang="cs-CZ" dirty="0"/>
              <a:t> </a:t>
            </a:r>
            <a:r>
              <a:rPr lang="cs-CZ" b="1" dirty="0" err="1"/>
              <a:t>RELI</a:t>
            </a:r>
            <a:r>
              <a:rPr lang="cs-CZ" dirty="0"/>
              <a:t>, </a:t>
            </a:r>
            <a:r>
              <a:rPr lang="cs-CZ" b="1" dirty="0" err="1"/>
              <a:t>NJOP</a:t>
            </a:r>
            <a:r>
              <a:rPr lang="cs-CZ" b="1" dirty="0"/>
              <a:t> a kombinace</a:t>
            </a:r>
            <a:r>
              <a:rPr lang="cs-CZ" dirty="0"/>
              <a:t>;  2) málo zájemců o MSP </a:t>
            </a:r>
            <a:r>
              <a:rPr lang="cs-CZ" b="1" dirty="0"/>
              <a:t>FILO a 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84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9217" y="347472"/>
            <a:ext cx="9605635" cy="98707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Počty studentů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0418802"/>
              </p:ext>
            </p:extLst>
          </p:nvPr>
        </p:nvGraphicFramePr>
        <p:xfrm>
          <a:off x="649224" y="1334541"/>
          <a:ext cx="10844783" cy="2048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0348">
                  <a:extLst>
                    <a:ext uri="{9D8B030D-6E8A-4147-A177-3AD203B41FA5}">
                      <a16:colId xmlns:a16="http://schemas.microsoft.com/office/drawing/2014/main" val="3219199365"/>
                    </a:ext>
                  </a:extLst>
                </a:gridCol>
                <a:gridCol w="1908681">
                  <a:extLst>
                    <a:ext uri="{9D8B030D-6E8A-4147-A177-3AD203B41FA5}">
                      <a16:colId xmlns:a16="http://schemas.microsoft.com/office/drawing/2014/main" val="2682350272"/>
                    </a:ext>
                  </a:extLst>
                </a:gridCol>
                <a:gridCol w="1696125">
                  <a:extLst>
                    <a:ext uri="{9D8B030D-6E8A-4147-A177-3AD203B41FA5}">
                      <a16:colId xmlns:a16="http://schemas.microsoft.com/office/drawing/2014/main" val="2687568978"/>
                    </a:ext>
                  </a:extLst>
                </a:gridCol>
                <a:gridCol w="1830599">
                  <a:extLst>
                    <a:ext uri="{9D8B030D-6E8A-4147-A177-3AD203B41FA5}">
                      <a16:colId xmlns:a16="http://schemas.microsoft.com/office/drawing/2014/main" val="1485602137"/>
                    </a:ext>
                  </a:extLst>
                </a:gridCol>
                <a:gridCol w="1830599">
                  <a:extLst>
                    <a:ext uri="{9D8B030D-6E8A-4147-A177-3AD203B41FA5}">
                      <a16:colId xmlns:a16="http://schemas.microsoft.com/office/drawing/2014/main" val="2203207783"/>
                    </a:ext>
                  </a:extLst>
                </a:gridCol>
                <a:gridCol w="1828431">
                  <a:extLst>
                    <a:ext uri="{9D8B030D-6E8A-4147-A177-3AD203B41FA5}">
                      <a16:colId xmlns:a16="http://schemas.microsoft.com/office/drawing/2014/main" val="153652336"/>
                    </a:ext>
                  </a:extLst>
                </a:gridCol>
              </a:tblGrid>
              <a:tr h="401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Studenti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98" marR="214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2017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98" marR="214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2018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98" marR="214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2019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98" marR="214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2020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98" marR="214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2021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98" marR="21498" marT="0" marB="0" anchor="b"/>
                </a:tc>
                <a:extLst>
                  <a:ext uri="{0D108BD9-81ED-4DB2-BD59-A6C34878D82A}">
                    <a16:rowId xmlns:a16="http://schemas.microsoft.com/office/drawing/2014/main" val="1111217851"/>
                  </a:ext>
                </a:extLst>
              </a:tr>
              <a:tr h="449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Bc.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98" marR="214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2000" dirty="0">
                          <a:solidFill>
                            <a:srgbClr val="231F2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922 (73 %)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866 (72 %)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804 (72 %)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839 (72 %)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2000">
                          <a:solidFill>
                            <a:srgbClr val="231F2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834 (72 %)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6700739"/>
                  </a:ext>
                </a:extLst>
              </a:tr>
              <a:tr h="398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NMgr.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98" marR="214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2000">
                          <a:solidFill>
                            <a:srgbClr val="231F2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 (20 %) 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2000" dirty="0">
                          <a:solidFill>
                            <a:srgbClr val="231F2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 (21 %) 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2000" dirty="0">
                          <a:solidFill>
                            <a:srgbClr val="231F2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 (20 %) 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2000">
                          <a:solidFill>
                            <a:srgbClr val="231F2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 (21 %)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2000">
                          <a:solidFill>
                            <a:srgbClr val="231F2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237 (20 %)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3261598"/>
                  </a:ext>
                </a:extLst>
              </a:tr>
              <a:tr h="398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Ph.D.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98" marR="214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2000">
                          <a:solidFill>
                            <a:srgbClr val="231F2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 (7 %) 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2000">
                          <a:solidFill>
                            <a:srgbClr val="231F2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 (7 %) 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2000" dirty="0">
                          <a:solidFill>
                            <a:srgbClr val="231F2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 (8 %) 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2000" dirty="0">
                          <a:solidFill>
                            <a:srgbClr val="231F2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 (7 %)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2000" dirty="0">
                          <a:solidFill>
                            <a:srgbClr val="231F2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 (8 %)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4344080"/>
                  </a:ext>
                </a:extLst>
              </a:tr>
              <a:tr h="401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Celkem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98" marR="214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2000" b="1" dirty="0">
                          <a:solidFill>
                            <a:srgbClr val="231F2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1267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2000" b="1" dirty="0">
                          <a:solidFill>
                            <a:srgbClr val="231F2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1210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2000" b="1" dirty="0">
                          <a:solidFill>
                            <a:srgbClr val="231F2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1109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2000" b="1" dirty="0">
                          <a:solidFill>
                            <a:srgbClr val="231F2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1168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2000" b="1" dirty="0">
                          <a:solidFill>
                            <a:srgbClr val="231F2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1158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3358554"/>
                  </a:ext>
                </a:extLst>
              </a:tr>
            </a:tbl>
          </a:graphicData>
        </a:graphic>
      </p:graphicFrame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49224" y="3639312"/>
            <a:ext cx="11018520" cy="2487168"/>
          </a:xfrm>
        </p:spPr>
        <p:txBody>
          <a:bodyPr>
            <a:normAutofit/>
          </a:bodyPr>
          <a:lstStyle/>
          <a:p>
            <a:r>
              <a:rPr lang="cs-CZ" dirty="0"/>
              <a:t>navíc: </a:t>
            </a:r>
            <a:r>
              <a:rPr lang="cs-CZ" dirty="0" err="1"/>
              <a:t>DPS</a:t>
            </a:r>
            <a:r>
              <a:rPr lang="cs-CZ" dirty="0"/>
              <a:t> (dvouleté, na </a:t>
            </a:r>
            <a:r>
              <a:rPr lang="cs-CZ" dirty="0" err="1"/>
              <a:t>KVV</a:t>
            </a:r>
            <a:r>
              <a:rPr lang="cs-CZ" dirty="0"/>
              <a:t>, ročně 25 studentů) + </a:t>
            </a:r>
            <a:r>
              <a:rPr lang="cs-CZ" dirty="0" err="1"/>
              <a:t>UVČ</a:t>
            </a:r>
            <a:r>
              <a:rPr lang="cs-CZ" dirty="0"/>
              <a:t> (jednoleté, na celé FF, ročně 150 studentů)</a:t>
            </a:r>
          </a:p>
          <a:p>
            <a:endParaRPr lang="cs-CZ" b="1" dirty="0"/>
          </a:p>
          <a:p>
            <a:r>
              <a:rPr lang="cs-CZ" b="1" dirty="0"/>
              <a:t>další riziko</a:t>
            </a:r>
            <a:r>
              <a:rPr lang="cs-CZ" dirty="0"/>
              <a:t>: </a:t>
            </a:r>
          </a:p>
          <a:p>
            <a:r>
              <a:rPr lang="cs-CZ" dirty="0"/>
              <a:t>nerovnoměrně rozložení studenti na katedrách (315 </a:t>
            </a:r>
            <a:r>
              <a:rPr lang="cs-CZ" dirty="0" err="1"/>
              <a:t>KAA</a:t>
            </a:r>
            <a:r>
              <a:rPr lang="cs-CZ" dirty="0"/>
              <a:t> x 44 </a:t>
            </a:r>
            <a:r>
              <a:rPr lang="cs-CZ" dirty="0" err="1"/>
              <a:t>KCJ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533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CD9982-57CB-41B3-98C3-F598060B9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Kvalita studia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7EB297-0AA2-460D-9010-58813E6FC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2416" y="2010878"/>
            <a:ext cx="5641848" cy="3804706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1) internacionalizace: </a:t>
            </a:r>
          </a:p>
          <a:p>
            <a:pPr lvl="1"/>
            <a:r>
              <a:rPr lang="cs-CZ" dirty="0"/>
              <a:t>nový MSP</a:t>
            </a:r>
          </a:p>
          <a:p>
            <a:pPr lvl="1"/>
            <a:r>
              <a:rPr lang="cs-CZ" dirty="0"/>
              <a:t>122 kurzů v AJ</a:t>
            </a:r>
          </a:p>
          <a:p>
            <a:pPr lvl="1"/>
            <a:r>
              <a:rPr lang="cs-CZ" dirty="0"/>
              <a:t>46 výjezdů studentů do zahraničí (57 % </a:t>
            </a:r>
            <a:r>
              <a:rPr lang="cs-CZ" dirty="0" err="1"/>
              <a:t>předcovidového</a:t>
            </a:r>
            <a:r>
              <a:rPr lang="cs-CZ" dirty="0"/>
              <a:t> stavu!) + 26 studentů přijelo (podobně 2019)</a:t>
            </a:r>
          </a:p>
          <a:p>
            <a:r>
              <a:rPr lang="cs-CZ" b="1" dirty="0"/>
              <a:t>2) </a:t>
            </a:r>
            <a:r>
              <a:rPr lang="cs-CZ" b="1" dirty="0" err="1"/>
              <a:t>DSP</a:t>
            </a:r>
            <a:r>
              <a:rPr lang="cs-CZ" b="1" dirty="0"/>
              <a:t> na </a:t>
            </a:r>
            <a:r>
              <a:rPr lang="cs-CZ" b="1" dirty="0" err="1"/>
              <a:t>ÚHV</a:t>
            </a:r>
            <a:r>
              <a:rPr lang="cs-CZ" b="1" dirty="0"/>
              <a:t> a </a:t>
            </a:r>
            <a:r>
              <a:rPr lang="cs-CZ" b="1" dirty="0" err="1"/>
              <a:t>KFR</a:t>
            </a:r>
            <a:endParaRPr lang="cs-CZ" b="1" dirty="0"/>
          </a:p>
          <a:p>
            <a:pPr lvl="1"/>
            <a:r>
              <a:rPr lang="cs-CZ" dirty="0"/>
              <a:t>50+37 studentů</a:t>
            </a:r>
          </a:p>
          <a:p>
            <a:pPr lvl="1"/>
            <a:r>
              <a:rPr lang="cs-CZ" dirty="0"/>
              <a:t>10 uchazečů o AJ </a:t>
            </a:r>
            <a:r>
              <a:rPr lang="cs-CZ" dirty="0" err="1"/>
              <a:t>DSP</a:t>
            </a:r>
            <a:r>
              <a:rPr lang="cs-CZ" dirty="0"/>
              <a:t> </a:t>
            </a:r>
            <a:r>
              <a:rPr lang="cs-CZ" dirty="0" err="1"/>
              <a:t>Philosophy</a:t>
            </a:r>
            <a:endParaRPr lang="cs-CZ" dirty="0"/>
          </a:p>
          <a:p>
            <a:pPr lvl="1"/>
            <a:r>
              <a:rPr lang="cs-CZ" dirty="0"/>
              <a:t>2+2 obhajoby disertací (zatím </a:t>
            </a:r>
            <a:r>
              <a:rPr lang="cs-CZ" dirty="0" err="1"/>
              <a:t>ČJ</a:t>
            </a:r>
            <a:r>
              <a:rPr lang="cs-CZ" dirty="0"/>
              <a:t>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79406C-EBCB-4D5C-8FF5-43F3599F5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71233" y="2017342"/>
            <a:ext cx="3487690" cy="3804705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3) online výuka</a:t>
            </a:r>
          </a:p>
          <a:p>
            <a:pPr lvl="1"/>
            <a:r>
              <a:rPr lang="cs-CZ" dirty="0"/>
              <a:t>248+259 kurzů s podporou </a:t>
            </a:r>
            <a:r>
              <a:rPr lang="cs-CZ" dirty="0" err="1"/>
              <a:t>Moodle</a:t>
            </a:r>
            <a:r>
              <a:rPr lang="cs-CZ" dirty="0"/>
              <a:t> + </a:t>
            </a:r>
            <a:r>
              <a:rPr lang="cs-CZ" dirty="0" err="1"/>
              <a:t>Ms</a:t>
            </a:r>
            <a:r>
              <a:rPr lang="cs-CZ" dirty="0"/>
              <a:t> Teams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4) celoživotní vzdělávání</a:t>
            </a:r>
          </a:p>
          <a:p>
            <a:pPr lvl="1"/>
            <a:r>
              <a:rPr lang="cs-CZ" dirty="0" err="1"/>
              <a:t>DPS</a:t>
            </a:r>
            <a:r>
              <a:rPr lang="cs-CZ" dirty="0"/>
              <a:t> (25 + 25)</a:t>
            </a:r>
          </a:p>
          <a:p>
            <a:pPr lvl="1"/>
            <a:r>
              <a:rPr lang="cs-CZ" dirty="0" err="1"/>
              <a:t>UVČ</a:t>
            </a:r>
            <a:r>
              <a:rPr lang="cs-CZ" dirty="0"/>
              <a:t> (obnoveno na podzim, zatím 100)</a:t>
            </a:r>
          </a:p>
        </p:txBody>
      </p:sp>
    </p:spTree>
    <p:extLst>
      <p:ext uri="{BB962C8B-B14F-4D97-AF65-F5344CB8AC3E}">
        <p14:creationId xmlns:p14="http://schemas.microsoft.com/office/powerpoint/2010/main" val="2418616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1579" y="304801"/>
            <a:ext cx="9603275" cy="1548954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Priorita </a:t>
            </a:r>
            <a:r>
              <a:rPr lang="cs-CZ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FF2</a:t>
            </a:r>
            <a:r>
              <a:rPr lang="cs-CZ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cs-CZ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Fakulta pěstuje kvalitní vědu a je respektovaná </a:t>
            </a:r>
            <a:br>
              <a:rPr lang="cs-CZ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 své vědecké výsledky v 5. a 6. vědní oblasti</a:t>
            </a:r>
            <a:endParaRPr lang="cs-CZ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do </a:t>
            </a:r>
            <a:r>
              <a:rPr lang="cs-CZ" sz="3200" dirty="0" err="1"/>
              <a:t>RIV</a:t>
            </a:r>
            <a:r>
              <a:rPr lang="cs-CZ" sz="3200" dirty="0"/>
              <a:t> za 2021 celkem 142 výsledků (2020 = 111)</a:t>
            </a:r>
          </a:p>
          <a:p>
            <a:r>
              <a:rPr lang="cs-CZ" sz="3200" dirty="0"/>
              <a:t>za 2020 15 EX + 25 NS (viz tabulka)</a:t>
            </a:r>
          </a:p>
          <a:p>
            <a:r>
              <a:rPr lang="cs-CZ" sz="3200" dirty="0"/>
              <a:t>11 uspořádaných odborných akcí</a:t>
            </a:r>
          </a:p>
          <a:p>
            <a:r>
              <a:rPr lang="cs-CZ" sz="3200" dirty="0"/>
              <a:t>osm národních a tři mezinárodní projekty</a:t>
            </a:r>
          </a:p>
          <a:p>
            <a:r>
              <a:rPr lang="cs-CZ" sz="3200" dirty="0"/>
              <a:t>především 6.1 a 6.3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94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1222</TotalTime>
  <Words>2638</Words>
  <Application>Microsoft Office PowerPoint</Application>
  <PresentationFormat>Širokoúhlá obrazovka</PresentationFormat>
  <Paragraphs>682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Gill Sans MT</vt:lpstr>
      <vt:lpstr>Times New Roman</vt:lpstr>
      <vt:lpstr>Gallery</vt:lpstr>
      <vt:lpstr>Výroční zpráva  o činnosti FF UPCE  za rok 2021</vt:lpstr>
      <vt:lpstr>ÚVOD</vt:lpstr>
      <vt:lpstr>Priorita FF 1:  Studium na fakultě je založené na badatelské praxi, je internacionalizované a rozvíjí relevantní  kompetence studujících pro 21. století</vt:lpstr>
      <vt:lpstr>Zájemci o studium (u BSP nutno držet okolo 300 Z, U MSP okolo 110 Z)</vt:lpstr>
      <vt:lpstr>Prezentace aplikace PowerPoint</vt:lpstr>
      <vt:lpstr>Prezentace aplikace PowerPoint</vt:lpstr>
      <vt:lpstr>Počty studentů </vt:lpstr>
      <vt:lpstr>Kvalita studia</vt:lpstr>
      <vt:lpstr>Priorita FF2:  Fakulta pěstuje kvalitní vědu a je respektovaná  za své vědecké výsledky v 5. a 6. vědní oblasti</vt:lpstr>
      <vt:lpstr>Excelentní a nadstandardní vědecké příznaky na pracovištích fakulty v letech 2017-2020 </vt:lpstr>
      <vt:lpstr>Dle směrnice č. 1/2022 minimální  a standardní výkon za tři roky  (osOH za body nad standard)</vt:lpstr>
      <vt:lpstr>Prezentace aplikace PowerPoint</vt:lpstr>
      <vt:lpstr>Projekty: realizováno 8+3</vt:lpstr>
      <vt:lpstr>Výsledky  V  M1  </vt:lpstr>
      <vt:lpstr>VědA internacionální</vt:lpstr>
      <vt:lpstr>novÉ Návrhy na excelenci za 2021</vt:lpstr>
      <vt:lpstr>Prezentace aplikace PowerPoint</vt:lpstr>
      <vt:lpstr>Podpora vědy na FF Směrnice č. 4/2020 verze květen 2021 (cca 7,4 mil. Kč x 2020: cca 6,5 mil. Kč)</vt:lpstr>
      <vt:lpstr>Tvůrčí činnost studentů nejviditelnější aktivity při DSP (výběr, stranou mobility)</vt:lpstr>
      <vt:lpstr>Priorita FF3: Fakulta zlepšuje pracovní a studijní prostředí a rozvíjí své zázemí</vt:lpstr>
      <vt:lpstr> zvýšení kvalifikace</vt:lpstr>
      <vt:lpstr>motivace pracovníků a kvalita zázemÍ</vt:lpstr>
      <vt:lpstr>Knihovna vídeňského historika prof. karla Vocelky (akvizice 4000 sv.)</vt:lpstr>
      <vt:lpstr>Třetí role</vt:lpstr>
      <vt:lpstr>Šíření dobrého jména</vt:lpstr>
      <vt:lpstr>Prezentace aplikace PowerPoint</vt:lpstr>
    </vt:vector>
  </TitlesOfParts>
  <Company>Univerzita Pardubice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Výroční zpráva  o činnosti FF UPa  za rok 2019</dc:title>
  <dc:creator>Kubes Jiri</dc:creator>
  <cp:lastModifiedBy>Kubes Jiri</cp:lastModifiedBy>
  <cp:revision>113</cp:revision>
  <dcterms:created xsi:type="dcterms:W3CDTF">2020-06-13T09:09:37Z</dcterms:created>
  <dcterms:modified xsi:type="dcterms:W3CDTF">2022-06-12T19:46:42Z</dcterms:modified>
</cp:coreProperties>
</file>