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6" r:id="rId5"/>
    <p:sldId id="277" r:id="rId6"/>
    <p:sldId id="274" r:id="rId7"/>
    <p:sldId id="275" r:id="rId8"/>
    <p:sldId id="284" r:id="rId9"/>
    <p:sldId id="285" r:id="rId10"/>
    <p:sldId id="28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parova Karolina" initials="KK" lastIdx="1" clrIdx="0">
    <p:extLst>
      <p:ext uri="{19B8F6BF-5375-455C-9EA6-DF929625EA0E}">
        <p15:presenceInfo xmlns:p15="http://schemas.microsoft.com/office/powerpoint/2012/main" userId="S::kaka3410@upce.cz::090d5048-f014-4315-a9b2-f8e2668895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D25"/>
    <a:srgbClr val="3DA345"/>
    <a:srgbClr val="4C9DC5"/>
    <a:srgbClr val="E7AE05"/>
    <a:srgbClr val="57ADC3"/>
    <a:srgbClr val="98194E"/>
    <a:srgbClr val="ED1C24"/>
    <a:srgbClr val="4345A0"/>
    <a:srgbClr val="008EAA"/>
    <a:srgbClr val="9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3FE4D5-C46F-4EF5-87BA-3322BDF83B30}" v="17" dt="2022-04-04T08:41:45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04T20:57:23.139" idx="1">
    <p:pos x="1336" y="2072"/>
    <p:text>Bude doplněno o návrh nových doplňujících ukazatelů, které by se zaměřily na budování a rozšíření systému a sítí na podporu přenosu výsledků VaV do praxe.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40034-62E1-4F73-8954-9FDC75B993F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17140-16EE-4378-BB6A-666BD49242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27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523B10-AD66-41A4-B7FC-484A09289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2EC25B-8F67-4DA7-ABBB-A63E8441F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58D332-ED50-47D5-97AA-CABB2FE69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8DD7-FC8A-4F7F-A66B-D2032D56F5D4}" type="datetime1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D25296-F459-4F46-B035-B0C79097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8674C3-6C26-46F7-A557-A686E16C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9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FF44F-13C5-47A3-A9A6-D4B28689D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5CB71A-97C7-4C08-AC38-11B7CBE9B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E3BAB8-96CD-4C73-9212-EAC85B28A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1015-05CC-4A61-8073-8AF3A486F74B}" type="datetime1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626EC5-9B0F-4CBB-A14A-52FEDCCE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AFCDE0-B7B3-4E2A-92B1-29F7CE28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72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8B90347-27E4-4523-978F-9D13943BD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68384ED-9F06-4F6C-BD51-3AA823432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13E237-8941-4B57-B5B1-00CDB3DE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BF02-C002-4BCD-82BB-559354A7EF44}" type="datetime1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14908B-5A73-4831-9C78-E0BD50567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64B60E-1DE9-4B33-8CE0-1B61AD64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92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2FCE7-E914-46BF-ACFC-DEBFFCD4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EDF238-6B5D-473C-8FCF-2C8A53030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26ECCD-90C5-4E18-BD54-2BDBDB064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A205-D167-433A-9870-A5550BE1D873}" type="datetime1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48FE77-4DBE-4D58-B2A9-830DFC84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CE71C7-F94B-4A39-A471-93C6A2CD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6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6FA1D-312A-49BA-8158-1EC3D951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EFB753-D232-4092-B9CA-E6930EFAA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3F029-245D-4DE3-9EB7-0A697603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B0CF-4883-4981-AD7A-7A5BA17F5434}" type="datetime1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866908-C543-4BF5-94D3-00C000E7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C00D41-80E4-45CE-88A3-38C4EB6A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57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1C4A8-019B-44E4-9162-0370799C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A919B4-A3A1-4085-984E-7BF36E4AF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55A300-28F9-4027-89E5-745C2806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AC4107-7546-428D-BC6F-22BAEF55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853-C24C-4BAE-B1A8-3B36DA489564}" type="datetime1">
              <a:rPr lang="cs-CZ" smtClean="0"/>
              <a:t>28.04.2022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DF24BA-4923-4EFD-8DE9-67DE9CA7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A4F802-BF91-4F16-92B9-91A528C1D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5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3E97B-3C18-4ABC-8140-8A5F15B9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F9659D-D0DF-4F04-829F-4301B0A64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F916A9-021F-46C4-95D4-FD446C183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1BFAEF-D90D-49E9-A47A-9DCB66564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D6ACE57-CF20-4019-8021-AD5712DE2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6AA271A-3492-45EE-92C8-AD3AAF7E7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3BA2-CB26-45D1-8628-28799775CCA3}" type="datetime1">
              <a:rPr lang="cs-CZ" smtClean="0"/>
              <a:t>28.04.2022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BF7A5B1-6B35-4D84-A5CA-543E5C60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29D0351-CBC1-4490-81FB-47200AE0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09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70E78-F81A-46E7-9A7F-3D0ABCBA9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FDAB08-F4D7-4F57-AB1E-A58FCDD36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163D-FCD3-4E40-9ADD-2A17D91985CC}" type="datetime1">
              <a:rPr lang="cs-CZ" smtClean="0"/>
              <a:t>28.04.2022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C91BD9-AF47-4F4E-B1DA-D77E7E0D8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40C0B2-0344-4547-A00D-B0BFB098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50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CCBBEB-0CCA-4E60-8C14-6368B076C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B286-35A8-4D9B-96F2-BF9DBF9C7F1C}" type="datetime1">
              <a:rPr lang="cs-CZ" smtClean="0"/>
              <a:t>28.04.2022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F8490F0-D3D6-4526-8E13-69DEC3FBE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9B69BC-0995-4BEC-B560-B6609862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18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CF828-1F26-4EBB-89DF-31AA0193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505348-C38D-4673-94F8-4DED1D4BE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1CC1F4-31AF-4327-A93C-78783853C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F56C97-414C-418A-8554-3F95AFE7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BB01-54D1-4E5F-B595-54F69AE33EC0}" type="datetime1">
              <a:rPr lang="cs-CZ" smtClean="0"/>
              <a:t>28.04.2022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6F0625-A979-4712-A119-C28D369C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F44660-1922-4AF3-A3D8-D566C5C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58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0FC2E-4E2E-4D9D-BA09-464DA82F2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F8630BD-E6F0-4420-84AA-EBB546A0A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A76CBE-05A1-4020-A73E-897C75B24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F1AC72-E07A-4F70-A86F-0505CA164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73D1-9E95-4085-B5ED-7D04C781FEC3}" type="datetime1">
              <a:rPr lang="cs-CZ" smtClean="0"/>
              <a:t>28.04.2022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B61799-4767-4000-9F82-15301E2F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E917EC-C724-449D-A5EF-B76FB4E9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10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B92637E-C6C7-4C27-BB07-CF3486D8D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0645F8-F34A-4C30-9D72-70D17762B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7BE431-215B-44E4-9C3B-43747187A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DA0C0-48D2-4E46-8C50-607C1768C941}" type="datetime1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716F77-7ABD-485E-A7BE-4A5FA873D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716C51-5E2D-4DCE-B46F-65D6EFD10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AE265-AFC1-4848-BBBD-1FAA218C9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07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2393"/>
            <a:ext cx="10753200" cy="451576"/>
          </a:xfrm>
        </p:spPr>
        <p:txBody>
          <a:bodyPr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r>
              <a:rPr lang="cs-CZ" sz="4000" b="1" dirty="0">
                <a:solidFill>
                  <a:srgbClr val="ED1C2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Východiska pro činnost CTTZ 2022+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575F6074-587B-453C-922D-F48A44DDD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01969"/>
            <a:ext cx="11482344" cy="5756031"/>
          </a:xfrm>
        </p:spPr>
        <p:txBody>
          <a:bodyPr>
            <a:normAutofit/>
          </a:bodyPr>
          <a:lstStyle/>
          <a:p>
            <a:pPr marL="666900" lvl="1" indent="-342900">
              <a:buFont typeface="Wingdings" panose="05000000000000000000" pitchFamily="2" charset="2"/>
              <a:buChar char="§"/>
            </a:pPr>
            <a:endParaRPr lang="cs-CZ" sz="3600" b="1" dirty="0">
              <a:solidFill>
                <a:srgbClr val="0000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6900" lvl="1" indent="-342900">
              <a:buFont typeface="Wingdings" panose="05000000000000000000" pitchFamily="2" charset="2"/>
              <a:buChar char="§"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záměr UPCE 2021+</a:t>
            </a:r>
          </a:p>
          <a:p>
            <a:pPr marL="666900" lvl="1" indent="-342900">
              <a:buFont typeface="Wingdings" panose="05000000000000000000" pitchFamily="2" charset="2"/>
              <a:buChar char="§"/>
            </a:pP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6900" lvl="1" indent="-342900">
              <a:buFont typeface="Wingdings" panose="05000000000000000000" pitchFamily="2" charset="2"/>
              <a:buChar char="§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Report For Evaluating Research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In The Universities Segment In 2020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ástupný symbol pro datum 13">
            <a:extLst>
              <a:ext uri="{FF2B5EF4-FFF2-40B4-BE49-F238E27FC236}">
                <a16:creationId xmlns:a16="http://schemas.microsoft.com/office/drawing/2014/main" id="{CAAD83FF-6EA2-4DCF-9FDE-DD117C7D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DBD-1666-41D0-95EC-C8A10C662AC9}" type="datetime1">
              <a:rPr lang="cs-CZ" smtClean="0"/>
              <a:t>28.04.2022</a:t>
            </a:fld>
            <a:endParaRPr lang="cs-CZ"/>
          </a:p>
        </p:txBody>
      </p:sp>
      <p:sp>
        <p:nvSpPr>
          <p:cNvPr id="15" name="Zástupný symbol pro číslo snímku 14">
            <a:extLst>
              <a:ext uri="{FF2B5EF4-FFF2-40B4-BE49-F238E27FC236}">
                <a16:creationId xmlns:a16="http://schemas.microsoft.com/office/drawing/2014/main" id="{DD3B0CEC-2553-4E2C-8A3D-737DACF0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46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2393"/>
            <a:ext cx="10753200" cy="451576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ED1C2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Strategický záměr UPCE 2021+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29576"/>
            <a:ext cx="11482344" cy="5756031"/>
          </a:xfrm>
        </p:spPr>
        <p:txBody>
          <a:bodyPr>
            <a:norm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3600" b="1" dirty="0">
              <a:solidFill>
                <a:srgbClr val="0000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4000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Priorita 2: Kvalitní a respektovaná vědecko-výzkumná a tvůrčí činnost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4000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P2.6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Posílení návaznosti vědecko-výzkumné a tvůrčí činnosti na potřeby aplikační sféry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důrazem na komercionalizaci získaných výsledků.</a:t>
            </a:r>
          </a:p>
          <a:p>
            <a:pPr marL="3240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64CF8CC-5631-4BB2-8F80-DBE82C42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1639-3568-4511-9FB6-13DD63199EBB}" type="datetime1">
              <a:rPr lang="cs-CZ" smtClean="0"/>
              <a:t>28.04.2022</a:t>
            </a:fld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77CAA8C8-3CAF-495B-8702-3704BFA6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0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6AD7914-EB81-4ED4-AFD3-DA09C0C8BCAF}"/>
              </a:ext>
            </a:extLst>
          </p:cNvPr>
          <p:cNvSpPr/>
          <p:nvPr/>
        </p:nvSpPr>
        <p:spPr>
          <a:xfrm>
            <a:off x="768891" y="4081447"/>
            <a:ext cx="10455965" cy="2345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2393"/>
            <a:ext cx="10753200" cy="451576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ED1C2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Strategický záměr UPCE 2021+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74748"/>
            <a:ext cx="10753200" cy="5883252"/>
          </a:xfrm>
        </p:spPr>
        <p:txBody>
          <a:bodyPr>
            <a:normAutofit/>
          </a:bodyPr>
          <a:lstStyle/>
          <a:p>
            <a:pPr marL="324000" lvl="1" indent="0">
              <a:buNone/>
            </a:pPr>
            <a:r>
              <a:rPr lang="cs-CZ" sz="3600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</a:t>
            </a:r>
          </a:p>
          <a:p>
            <a:pPr marL="324000" lvl="1" indent="0">
              <a:buNone/>
            </a:pP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P2.6/A1 </a:t>
            </a:r>
          </a:p>
          <a:p>
            <a:pPr marL="324000" lvl="1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Zintenzivnění spolupráce s významnými subjekty aplikační sféry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především při řešení projektů aplikačního výzkumu a v oblasti smluvního výzkumu.</a:t>
            </a:r>
          </a:p>
          <a:p>
            <a:pPr marL="324000" lvl="1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Zapojování do regionálních a nadregionálních struktur a konsorcií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oborech relevantních pro Strategii RIS3 a Integrované územní investice (ITI). </a:t>
            </a:r>
          </a:p>
          <a:p>
            <a:pPr marL="324000" lvl="1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Rozvíjení potenciálu ve vládou nově definovaných vznikajících průmyslových odvětvích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strategických pro rozvoj klastrové spolupráce (jako např.: Digital-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Logistical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Mobility Technologies, ale též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Blue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324000" lvl="1" indent="0"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1" indent="0">
              <a:buNone/>
            </a:pP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P2.6/A2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24000" lvl="1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rozvoj aktivit Centra transferu technologií a znalostí a posílení jeho role v mezisektorové spolupráci ve výzkumu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efektivnější využití výsledků vědy a výzkumu v praxi, účinný transfer technologií a komercializaci výsledků a spolupráci se strategickými partnery. </a:t>
            </a:r>
          </a:p>
          <a:p>
            <a:pPr marL="324000" lvl="1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Zvyšování povědomí akademických a vědeckých pracovníků i studentů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potřebách trhu, spolupráci s aplikační sférou, možnostech transferu technologií a ochraně duševního vlastnictví. </a:t>
            </a:r>
          </a:p>
          <a:p>
            <a:pPr marL="324000" lvl="1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Usilování o zvýšení příjmů ze soukromých zdrojů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1BEE8EF2-604E-47F3-9986-4D6501FD9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49A9-FDAA-42BB-ADDE-C3EFBDEF50A9}" type="datetime1">
              <a:rPr lang="cs-CZ" smtClean="0"/>
              <a:t>28.04.2022</a:t>
            </a:fld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DC2E15-58BC-4909-83DF-C0E83F2A6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85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6AD7914-EB81-4ED4-AFD3-DA09C0C8BCAF}"/>
              </a:ext>
            </a:extLst>
          </p:cNvPr>
          <p:cNvSpPr/>
          <p:nvPr/>
        </p:nvSpPr>
        <p:spPr>
          <a:xfrm>
            <a:off x="540000" y="3118105"/>
            <a:ext cx="10455965" cy="1856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2393"/>
            <a:ext cx="10753200" cy="451576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ED1C2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Strategický záměr UPCE 2021+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01969"/>
            <a:ext cx="10753200" cy="5756031"/>
          </a:xfrm>
        </p:spPr>
        <p:txBody>
          <a:bodyPr>
            <a:normAutofit/>
          </a:bodyPr>
          <a:lstStyle/>
          <a:p>
            <a:pPr marL="324000" lvl="1" indent="0">
              <a:buNone/>
            </a:pPr>
            <a:r>
              <a:rPr lang="cs-CZ" sz="3600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Ukazatele</a:t>
            </a:r>
          </a:p>
          <a:p>
            <a:pPr marL="324000" lvl="1" indent="0">
              <a:buNone/>
            </a:pPr>
            <a:endParaRPr lang="cs-CZ" b="1" dirty="0">
              <a:solidFill>
                <a:srgbClr val="0000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1" indent="0">
              <a:buNone/>
            </a:pP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P2.6/U1 </a:t>
            </a:r>
          </a:p>
          <a:p>
            <a:pPr marL="324000" lvl="1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projektů a výše finančních prostředků získaná z aplikovaného a smluvního výzkumu a komercionalizace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případně z výnosů z neveřejných zdrojů (P2.6/A1).</a:t>
            </a:r>
          </a:p>
          <a:p>
            <a:pPr marL="324000" lvl="1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1" indent="0">
              <a:buNone/>
            </a:pP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P2.6/U2 </a:t>
            </a:r>
          </a:p>
          <a:p>
            <a:pPr marL="324000" lvl="1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výsledků aplikovaného výzkumu s ekonomickým dopadem na společnost: patenty české licencované, zahraniční, prodané licence, prototypy, spin-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(P2.6/A2).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datum 11">
            <a:extLst>
              <a:ext uri="{FF2B5EF4-FFF2-40B4-BE49-F238E27FC236}">
                <a16:creationId xmlns:a16="http://schemas.microsoft.com/office/drawing/2014/main" id="{402C581A-512E-4A1C-8AB7-17A0B26A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5D6B-A1AA-4DFD-8063-6EEB0EC54110}" type="datetime1">
              <a:rPr lang="cs-CZ" smtClean="0"/>
              <a:t>28.04.2022</a:t>
            </a:fld>
            <a:endParaRPr lang="cs-CZ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3F93F2BA-001E-4A01-9B97-717212F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98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2393"/>
            <a:ext cx="10753200" cy="45157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Evaluation Report 2020 - </a:t>
            </a:r>
            <a:r>
              <a:rPr lang="cs-CZ" sz="4000" b="1" dirty="0">
                <a:solidFill>
                  <a:srgbClr val="ED1C2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M3</a:t>
            </a:r>
            <a:endParaRPr lang="en-US" sz="4000" b="1" dirty="0">
              <a:solidFill>
                <a:srgbClr val="ED1C24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01969"/>
            <a:ext cx="10753200" cy="5756031"/>
          </a:xfrm>
        </p:spPr>
        <p:txBody>
          <a:bodyPr>
            <a:normAutofit/>
          </a:bodyPr>
          <a:lstStyle/>
          <a:p>
            <a:pPr marL="324000" lvl="1" indent="0">
              <a:buNone/>
            </a:pPr>
            <a:r>
              <a:rPr lang="en-US" sz="3600" b="1" dirty="0">
                <a:solidFill>
                  <a:srgbClr val="EB6D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of Arts and Philosophy</a:t>
            </a:r>
          </a:p>
          <a:p>
            <a:pPr marL="324000" lvl="1" indent="0">
              <a:buNone/>
            </a:pPr>
            <a:endParaRPr lang="en-US" b="1" dirty="0">
              <a:solidFill>
                <a:srgbClr val="0000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1" indent="0">
              <a:buNone/>
            </a:pPr>
            <a:r>
              <a:rPr lang="en-US" b="1" dirty="0">
                <a:solidFill>
                  <a:srgbClr val="EB6D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</a:p>
          <a:p>
            <a:pPr marL="609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stablish a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 map dedicated to the development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applied research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transfer in SSH (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Humanities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09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datum 11">
            <a:extLst>
              <a:ext uri="{FF2B5EF4-FFF2-40B4-BE49-F238E27FC236}">
                <a16:creationId xmlns:a16="http://schemas.microsoft.com/office/drawing/2014/main" id="{402C581A-512E-4A1C-8AB7-17A0B26A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5D6B-A1AA-4DFD-8063-6EEB0EC54110}" type="datetime1">
              <a:rPr lang="cs-CZ" smtClean="0"/>
              <a:t>28.04.2022</a:t>
            </a:fld>
            <a:endParaRPr lang="cs-CZ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3F93F2BA-001E-4A01-9B97-717212F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89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2393"/>
            <a:ext cx="10753200" cy="451576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ED1C2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Příležitosti CTTZ 2022+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29576"/>
            <a:ext cx="10753200" cy="5756031"/>
          </a:xfrm>
        </p:spPr>
        <p:txBody>
          <a:bodyPr>
            <a:normAutofit/>
          </a:bodyPr>
          <a:lstStyle/>
          <a:p>
            <a:pPr marL="324000" lvl="1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činnost</a:t>
            </a:r>
          </a:p>
          <a:p>
            <a:pPr marL="6097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Inventhei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workshopy pro studenty a akademické pracovníky – podpora podnikání, ochrana DV a přenositelných dovedností</a:t>
            </a:r>
          </a:p>
          <a:p>
            <a:pPr marL="6097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HW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školení pro early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researchers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PhDs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postdocs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ochrana a nakládání s DV </a:t>
            </a:r>
          </a:p>
          <a:p>
            <a:pPr marL="6097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?? oficiální kurz „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Innovation“</a:t>
            </a:r>
          </a:p>
          <a:p>
            <a:pPr marL="324000" lvl="1" indent="0">
              <a:lnSpc>
                <a:spcPct val="100000"/>
              </a:lnSpc>
              <a:buNone/>
            </a:pPr>
            <a:endParaRPr lang="cs-CZ" sz="1200" b="1" dirty="0">
              <a:solidFill>
                <a:srgbClr val="0000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1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Innovation</a:t>
            </a:r>
          </a:p>
          <a:p>
            <a:pPr marL="6097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Nabídka technologií k licencování; Nabídka expertízy – aplikovaný výzkum, smluvní výzkum;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matchmaking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průmyslovými partnery, ? Platforma, IT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7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Databáze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Transfera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Transfera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Technology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+ další Open Innovation platformy včetně zahraničních – EEN, IPI, IN PART</a:t>
            </a:r>
          </a:p>
          <a:p>
            <a:pPr marL="324000" lvl="1" indent="0">
              <a:lnSpc>
                <a:spcPct val="100000"/>
              </a:lnSpc>
              <a:buNone/>
            </a:pPr>
            <a:endParaRPr lang="cs-CZ" sz="1200" b="1" dirty="0">
              <a:solidFill>
                <a:srgbClr val="0000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1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případů komercializace</a:t>
            </a:r>
          </a:p>
          <a:p>
            <a:pPr marL="6097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and market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vyjednávání;; evidence případů/přidaná hodnota CTTZ</a:t>
            </a:r>
          </a:p>
          <a:p>
            <a:pPr marL="609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datum 11">
            <a:extLst>
              <a:ext uri="{FF2B5EF4-FFF2-40B4-BE49-F238E27FC236}">
                <a16:creationId xmlns:a16="http://schemas.microsoft.com/office/drawing/2014/main" id="{402C581A-512E-4A1C-8AB7-17A0B26A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5D6B-A1AA-4DFD-8063-6EEB0EC54110}" type="datetime1">
              <a:rPr lang="cs-CZ" smtClean="0"/>
              <a:t>28.04.2022</a:t>
            </a:fld>
            <a:endParaRPr lang="cs-CZ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3F93F2BA-001E-4A01-9B97-717212F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95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2393"/>
            <a:ext cx="10753200" cy="451576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ED1C2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Příležitosti CTTZ 2022+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785449"/>
            <a:ext cx="10753200" cy="5756031"/>
          </a:xfrm>
        </p:spPr>
        <p:txBody>
          <a:bodyPr>
            <a:normAutofit lnSpcReduction="10000"/>
          </a:bodyPr>
          <a:lstStyle/>
          <a:p>
            <a:pPr marL="324000" lvl="1" indent="0">
              <a:lnSpc>
                <a:spcPct val="110000"/>
              </a:lnSpc>
              <a:buNone/>
            </a:pP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</a:p>
          <a:p>
            <a:pPr marL="6097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Budování sítě fakultních kontaktních osob pro transfer technologií a ODV</a:t>
            </a:r>
          </a:p>
          <a:p>
            <a:pPr marL="6097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Ambasadoři transferu technologií a aplikovaného výzkumu (Technology Transfer and/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Ambassadors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?web CTTZ, weby fakult</a:t>
            </a:r>
          </a:p>
          <a:p>
            <a:pPr marL="6097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Síť externích expertů v rámci klíčových oblastí excelence a vládou nově definovaných vznikajících průmyslových odvětvích</a:t>
            </a:r>
          </a:p>
          <a:p>
            <a:pPr marL="324000" lvl="1" indent="0">
              <a:lnSpc>
                <a:spcPct val="110000"/>
              </a:lnSpc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1" indent="0">
              <a:lnSpc>
                <a:spcPct val="110000"/>
              </a:lnSpc>
              <a:buNone/>
            </a:pP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Metodika, rozvoj, strategie</a:t>
            </a:r>
          </a:p>
          <a:p>
            <a:pPr marL="6097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ochrany a nakládání s DV – elektronizace Vyrozumění; datové sklady – využití pro BI – Modul 3; Evaluace DV/IP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097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postupy – nakládání s výsledky projektů aplikovaného výzkumu, rozdělování podílů na výsledcích, budoucí komerční využití, vkládání existujícího DV; výzkumná spolupráce s průmyslovými partnery </a:t>
            </a:r>
          </a:p>
          <a:p>
            <a:pPr marL="6097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související s činností CTTZ – překlady do Aj</a:t>
            </a:r>
          </a:p>
          <a:p>
            <a:pPr marL="324000" lvl="1" indent="0">
              <a:lnSpc>
                <a:spcPct val="110000"/>
              </a:lnSpc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1" indent="0">
              <a:lnSpc>
                <a:spcPct val="110000"/>
              </a:lnSpc>
              <a:buNone/>
            </a:pP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</a:t>
            </a:r>
            <a:r>
              <a:rPr lang="cs-CZ" b="1" dirty="0" err="1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Proof-of-Concept</a:t>
            </a:r>
            <a:r>
              <a:rPr lang="cs-CZ" b="1" dirty="0">
                <a:solidFill>
                  <a:srgbClr val="0000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aktivit UPCE</a:t>
            </a:r>
          </a:p>
          <a:p>
            <a:pPr marL="6097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ČR GAMA – nový projekt; licenční rezerva</a:t>
            </a:r>
          </a:p>
          <a:p>
            <a:pPr marL="609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datum 11">
            <a:extLst>
              <a:ext uri="{FF2B5EF4-FFF2-40B4-BE49-F238E27FC236}">
                <a16:creationId xmlns:a16="http://schemas.microsoft.com/office/drawing/2014/main" id="{402C581A-512E-4A1C-8AB7-17A0B26A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5D6B-A1AA-4DFD-8063-6EEB0EC54110}" type="datetime1">
              <a:rPr lang="cs-CZ" smtClean="0"/>
              <a:t>28.04.2022</a:t>
            </a:fld>
            <a:endParaRPr lang="cs-CZ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3F93F2BA-001E-4A01-9B97-717212F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E265-AFC1-4848-BBBD-1FAA218C924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1087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6B031A0C2E9040AC1DCD6F77176667" ma:contentTypeVersion="6" ma:contentTypeDescription="Vytvoří nový dokument" ma:contentTypeScope="" ma:versionID="0fb300015e7b828f9d9249c5f392b9df">
  <xsd:schema xmlns:xsd="http://www.w3.org/2001/XMLSchema" xmlns:xs="http://www.w3.org/2001/XMLSchema" xmlns:p="http://schemas.microsoft.com/office/2006/metadata/properties" xmlns:ns3="c30f6021-74e1-4815-8530-d4601a3bcd53" targetNamespace="http://schemas.microsoft.com/office/2006/metadata/properties" ma:root="true" ma:fieldsID="9ea87fb05f55d3815a9f3738ffe7e7aa" ns3:_="">
    <xsd:import namespace="c30f6021-74e1-4815-8530-d4601a3bcd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f6021-74e1-4815-8530-d4601a3bcd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81D27A-BD09-41B7-A711-2EF6D5BA7C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0f6021-74e1-4815-8530-d4601a3bcd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735B2D-1917-491C-95CE-FEE6039993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93B751-3710-490F-86D4-A1D76EDA1E4E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c30f6021-74e1-4815-8530-d4601a3bcd53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584</Words>
  <Application>Microsoft Office PowerPoint</Application>
  <PresentationFormat>Širokoúhlá obrazovka</PresentationFormat>
  <Paragraphs>74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Motiv Office</vt:lpstr>
      <vt:lpstr>Východiska pro činnost CTTZ 2022+</vt:lpstr>
      <vt:lpstr>Strategický záměr UPCE 2021+ </vt:lpstr>
      <vt:lpstr>Strategický záměr UPCE 2021+ </vt:lpstr>
      <vt:lpstr>Strategický záměr UPCE 2021+ </vt:lpstr>
      <vt:lpstr>Evaluation Report 2020 - M3</vt:lpstr>
      <vt:lpstr>Příležitosti CTTZ 2022+</vt:lpstr>
      <vt:lpstr>Příležitosti CTTZ 2022+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záměr UPa 2021+</dc:title>
  <dc:creator>Kasparova Karolina</dc:creator>
  <cp:lastModifiedBy>Kasparova Karolina</cp:lastModifiedBy>
  <cp:revision>8</cp:revision>
  <dcterms:created xsi:type="dcterms:W3CDTF">2022-04-03T14:09:48Z</dcterms:created>
  <dcterms:modified xsi:type="dcterms:W3CDTF">2022-04-28T14:43:27Z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0x0101005C6B031A0C2E9040AC1DCD6F77176667</vt:lpwstr>
  </property>
</Properties>
</file>