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9" r:id="rId6"/>
    <p:sldId id="282" r:id="rId7"/>
    <p:sldId id="283" r:id="rId8"/>
    <p:sldId id="284" r:id="rId9"/>
  </p:sldIdLst>
  <p:sldSz cx="8642350" cy="4860925"/>
  <p:notesSz cx="6743700" cy="98933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31800" indent="254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863600" indent="508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295400" indent="762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727200" indent="1016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">
          <p15:clr>
            <a:srgbClr val="A4A3A4"/>
          </p15:clr>
        </p15:guide>
        <p15:guide id="2" orient="horz" pos="2960">
          <p15:clr>
            <a:srgbClr val="A4A3A4"/>
          </p15:clr>
        </p15:guide>
        <p15:guide id="3" orient="horz" pos="584">
          <p15:clr>
            <a:srgbClr val="A4A3A4"/>
          </p15:clr>
        </p15:guide>
        <p15:guide id="4" orient="horz" pos="1947">
          <p15:clr>
            <a:srgbClr val="A4A3A4"/>
          </p15:clr>
        </p15:guide>
        <p15:guide id="5" orient="horz" pos="1157">
          <p15:clr>
            <a:srgbClr val="A4A3A4"/>
          </p15:clr>
        </p15:guide>
        <p15:guide id="6" orient="horz" pos="2240">
          <p15:clr>
            <a:srgbClr val="A4A3A4"/>
          </p15:clr>
        </p15:guide>
        <p15:guide id="7" orient="horz" pos="1383">
          <p15:clr>
            <a:srgbClr val="A4A3A4"/>
          </p15:clr>
        </p15:guide>
        <p15:guide id="8" pos="5220">
          <p15:clr>
            <a:srgbClr val="A4A3A4"/>
          </p15:clr>
        </p15:guide>
        <p15:guide id="9" pos="2723">
          <p15:clr>
            <a:srgbClr val="A4A3A4"/>
          </p15:clr>
        </p15:guide>
        <p15:guide id="10" pos="2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EEB002"/>
    <a:srgbClr val="CCECFF"/>
    <a:srgbClr val="339933"/>
    <a:srgbClr val="DD137B"/>
    <a:srgbClr val="FF66CC"/>
    <a:srgbClr val="66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8" autoAdjust="0"/>
    <p:restoredTop sz="94614" autoAdjust="0"/>
  </p:normalViewPr>
  <p:slideViewPr>
    <p:cSldViewPr snapToGrid="0">
      <p:cViewPr varScale="1">
        <p:scale>
          <a:sx n="144" d="100"/>
          <a:sy n="144" d="100"/>
        </p:scale>
        <p:origin x="1032" y="120"/>
      </p:cViewPr>
      <p:guideLst>
        <p:guide orient="horz" pos="302"/>
        <p:guide orient="horz" pos="2960"/>
        <p:guide orient="horz" pos="584"/>
        <p:guide orient="horz" pos="1947"/>
        <p:guide orient="horz" pos="1157"/>
        <p:guide orient="horz" pos="2240"/>
        <p:guide orient="horz" pos="1383"/>
        <p:guide pos="5220"/>
        <p:guide pos="2723"/>
        <p:guide pos="224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CB36E5D-852D-44CD-824A-33B248BE7E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3" tIns="45507" rIns="91013" bIns="45507" numCol="1" anchor="t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124D184-8174-44D1-A928-D0EBA785652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3" tIns="45507" rIns="91013" bIns="45507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750F23FC-3BD6-4E34-9516-AACA32023D0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9588"/>
            <a:ext cx="292258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3" tIns="45507" rIns="91013" bIns="45507" numCol="1" anchor="b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4784CE2-4A9F-4E67-8E88-AEAC8625EB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99588"/>
            <a:ext cx="2922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3" tIns="45507" rIns="91013" bIns="45507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/>
            </a:lvl1pPr>
          </a:lstStyle>
          <a:p>
            <a:fld id="{BC142926-9569-4C8E-A771-92712E9C34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632632D-D8DB-4698-8A89-DB64F89EFE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2D27529-A17D-4F65-A51E-9F036602188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AEFE3FE-3397-4366-AF91-F53B959C47D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3" y="741363"/>
            <a:ext cx="6594475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41615663-B2B6-463F-8E91-098AC522BDB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700588"/>
            <a:ext cx="5394325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0DCF43E8-A507-45B7-B9BE-DD9E1861FC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66C1E3C8-6ED1-4417-96C4-EF6FC6E251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8E26402-5DCC-4623-9A6A-430E88A5B7C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31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63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95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2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60041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92050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24058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56066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8178" y="1510039"/>
            <a:ext cx="7345998" cy="104194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6353" y="2754525"/>
            <a:ext cx="6049645" cy="1242237"/>
          </a:xfrm>
        </p:spPr>
        <p:txBody>
          <a:bodyPr/>
          <a:lstStyle>
            <a:lvl1pPr marL="0" indent="0" algn="ctr">
              <a:buNone/>
              <a:defRPr/>
            </a:lvl1pPr>
            <a:lvl2pPr marL="432094" indent="0" algn="ctr">
              <a:buNone/>
              <a:defRPr/>
            </a:lvl2pPr>
            <a:lvl3pPr marL="864190" indent="0" algn="ctr">
              <a:buNone/>
              <a:defRPr/>
            </a:lvl3pPr>
            <a:lvl4pPr marL="1296284" indent="0" algn="ctr">
              <a:buNone/>
              <a:defRPr/>
            </a:lvl4pPr>
            <a:lvl5pPr marL="1728379" indent="0" algn="ctr">
              <a:buNone/>
              <a:defRPr/>
            </a:lvl5pPr>
            <a:lvl6pPr marL="2160473" indent="0" algn="ctr">
              <a:buNone/>
              <a:defRPr/>
            </a:lvl6pPr>
            <a:lvl7pPr marL="2592568" indent="0" algn="ctr">
              <a:buNone/>
              <a:defRPr/>
            </a:lvl7pPr>
            <a:lvl8pPr marL="3024663" indent="0" algn="ctr">
              <a:buNone/>
              <a:defRPr/>
            </a:lvl8pPr>
            <a:lvl9pPr marL="3456757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6D4F6A-4811-4983-820B-91B077F4BF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BC5DC2-DD03-4E31-ACE5-04E934A486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446712-8510-4612-9B50-3A24A8A8DB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BF955-1BA9-492E-9CDC-9E7B8B0E19E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302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82BEC8-7F9F-443E-846B-B8E66AFAED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28A730-24DF-44DB-906E-3BF5DF23FC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172B3E-20D0-4E44-9161-811CF0BA0F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9B4004-DD91-42C6-B6A2-3EFDE1C152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388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157675" y="432083"/>
            <a:ext cx="1836499" cy="388874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48176" y="432083"/>
            <a:ext cx="5365459" cy="388874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06E7B9-2C9A-4A79-8DE4-8FC2C1B57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A6BFC5-34C8-49FE-8D4B-EAFFE02DF5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4A74AD-7A8C-4631-964D-DCCF3795A6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DD86A-F0FC-4ED7-957E-EB4AA2495BB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041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CD0260-FC37-4590-89DA-C521445E46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1AB524-A682-434B-BF2B-F6B22D9603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69937D-3331-4372-8AED-7E75238DB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BDB2F-7261-43B4-AEFB-390B7AE4A8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641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688" y="3123595"/>
            <a:ext cx="7345998" cy="965434"/>
          </a:xfrm>
        </p:spPr>
        <p:txBody>
          <a:bodyPr anchor="t"/>
          <a:lstStyle>
            <a:lvl1pPr algn="l">
              <a:defRPr sz="3801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688" y="2060269"/>
            <a:ext cx="7345998" cy="1063327"/>
          </a:xfrm>
        </p:spPr>
        <p:txBody>
          <a:bodyPr anchor="b"/>
          <a:lstStyle>
            <a:lvl1pPr marL="0" indent="0">
              <a:buNone/>
              <a:defRPr sz="1900"/>
            </a:lvl1pPr>
            <a:lvl2pPr marL="432094" indent="0">
              <a:buNone/>
              <a:defRPr sz="1700"/>
            </a:lvl2pPr>
            <a:lvl3pPr marL="864190" indent="0">
              <a:buNone/>
              <a:defRPr sz="1500"/>
            </a:lvl3pPr>
            <a:lvl4pPr marL="1296284" indent="0">
              <a:buNone/>
              <a:defRPr sz="1300"/>
            </a:lvl4pPr>
            <a:lvl5pPr marL="1728379" indent="0">
              <a:buNone/>
              <a:defRPr sz="1300"/>
            </a:lvl5pPr>
            <a:lvl6pPr marL="2160473" indent="0">
              <a:buNone/>
              <a:defRPr sz="1300"/>
            </a:lvl6pPr>
            <a:lvl7pPr marL="2592568" indent="0">
              <a:buNone/>
              <a:defRPr sz="1300"/>
            </a:lvl7pPr>
            <a:lvl8pPr marL="3024663" indent="0">
              <a:buNone/>
              <a:defRPr sz="1300"/>
            </a:lvl8pPr>
            <a:lvl9pPr marL="3456757" indent="0">
              <a:buNone/>
              <a:defRPr sz="13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F4A2A2-0B68-4AC2-B0CF-77D3E3AC52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BDB386-6B39-4DBC-ADD2-9EA3F5FF26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E40E87-90B0-4327-B5C8-4B296F2A3C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3E1F8-594A-4A87-94D5-3108210960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055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8176" y="1404269"/>
            <a:ext cx="3600979" cy="2916555"/>
          </a:xfrm>
        </p:spPr>
        <p:txBody>
          <a:bodyPr/>
          <a:lstStyle>
            <a:lvl1pPr>
              <a:defRPr sz="2601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93195" y="1404269"/>
            <a:ext cx="3600979" cy="2916555"/>
          </a:xfrm>
        </p:spPr>
        <p:txBody>
          <a:bodyPr/>
          <a:lstStyle>
            <a:lvl1pPr>
              <a:defRPr sz="2601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2DC320-79D2-478F-9D9F-D617EF2594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F56DAF-87FC-4C99-B96C-B9A5156886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FAF58B-8076-4B8E-B13D-93CBFAB5A8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573E0-DBCF-428D-947F-FCFE2AA38A8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466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2119" y="194663"/>
            <a:ext cx="7778115" cy="81015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32117" y="1088084"/>
            <a:ext cx="3818539" cy="45346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094" indent="0">
              <a:buNone/>
              <a:defRPr sz="1900" b="1"/>
            </a:lvl2pPr>
            <a:lvl3pPr marL="864190" indent="0">
              <a:buNone/>
              <a:defRPr sz="1700" b="1"/>
            </a:lvl3pPr>
            <a:lvl4pPr marL="1296284" indent="0">
              <a:buNone/>
              <a:defRPr sz="1500" b="1"/>
            </a:lvl4pPr>
            <a:lvl5pPr marL="1728379" indent="0">
              <a:buNone/>
              <a:defRPr sz="1500" b="1"/>
            </a:lvl5pPr>
            <a:lvl6pPr marL="2160473" indent="0">
              <a:buNone/>
              <a:defRPr sz="1500" b="1"/>
            </a:lvl6pPr>
            <a:lvl7pPr marL="2592568" indent="0">
              <a:buNone/>
              <a:defRPr sz="1500" b="1"/>
            </a:lvl7pPr>
            <a:lvl8pPr marL="3024663" indent="0">
              <a:buNone/>
              <a:defRPr sz="1500" b="1"/>
            </a:lvl8pPr>
            <a:lvl9pPr marL="3456757" indent="0">
              <a:buNone/>
              <a:defRPr sz="15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2117" y="1541544"/>
            <a:ext cx="3818539" cy="280065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390196" y="1088084"/>
            <a:ext cx="3820038" cy="45346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094" indent="0">
              <a:buNone/>
              <a:defRPr sz="1900" b="1"/>
            </a:lvl2pPr>
            <a:lvl3pPr marL="864190" indent="0">
              <a:buNone/>
              <a:defRPr sz="1700" b="1"/>
            </a:lvl3pPr>
            <a:lvl4pPr marL="1296284" indent="0">
              <a:buNone/>
              <a:defRPr sz="1500" b="1"/>
            </a:lvl4pPr>
            <a:lvl5pPr marL="1728379" indent="0">
              <a:buNone/>
              <a:defRPr sz="1500" b="1"/>
            </a:lvl5pPr>
            <a:lvl6pPr marL="2160473" indent="0">
              <a:buNone/>
              <a:defRPr sz="1500" b="1"/>
            </a:lvl6pPr>
            <a:lvl7pPr marL="2592568" indent="0">
              <a:buNone/>
              <a:defRPr sz="1500" b="1"/>
            </a:lvl7pPr>
            <a:lvl8pPr marL="3024663" indent="0">
              <a:buNone/>
              <a:defRPr sz="1500" b="1"/>
            </a:lvl8pPr>
            <a:lvl9pPr marL="3456757" indent="0">
              <a:buNone/>
              <a:defRPr sz="15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390196" y="1541544"/>
            <a:ext cx="3820038" cy="280065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4F2AAF6-5F5D-4CFC-A210-8F6955D3F7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D188CE9-5AFB-4D14-AA8D-36D8296D79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EE42247-B058-474B-9215-EC5AAB89C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17DC38-EAD7-46EB-A59E-3EE67325E9B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59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51814D4-B5DE-4AC5-9D98-EE61657B8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D5CCB0-3048-4123-983B-53B5F843C6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D50ADB-C0A8-4323-B918-5BC3414192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F1266-DFB2-48FC-A4A5-D766BCEEC1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281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97CA006-7292-4455-94A3-3146196F51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3ACC07F-E749-4771-A3F1-1BF83A002B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381E6D-7D5E-42D2-BA76-23E9B9CFA7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E1033-8098-4D82-8A34-A4AB046D468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389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2120" y="193538"/>
            <a:ext cx="2843273" cy="823657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78920" y="193538"/>
            <a:ext cx="4831314" cy="4148665"/>
          </a:xfrm>
        </p:spPr>
        <p:txBody>
          <a:bodyPr/>
          <a:lstStyle>
            <a:lvl1pPr>
              <a:defRPr sz="3001"/>
            </a:lvl1pPr>
            <a:lvl2pPr>
              <a:defRPr sz="2601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32120" y="1017194"/>
            <a:ext cx="2843273" cy="3325008"/>
          </a:xfrm>
        </p:spPr>
        <p:txBody>
          <a:bodyPr/>
          <a:lstStyle>
            <a:lvl1pPr marL="0" indent="0">
              <a:buNone/>
              <a:defRPr sz="1300"/>
            </a:lvl1pPr>
            <a:lvl2pPr marL="432094" indent="0">
              <a:buNone/>
              <a:defRPr sz="1100"/>
            </a:lvl2pPr>
            <a:lvl3pPr marL="864190" indent="0">
              <a:buNone/>
              <a:defRPr sz="900"/>
            </a:lvl3pPr>
            <a:lvl4pPr marL="1296284" indent="0">
              <a:buNone/>
              <a:defRPr sz="900"/>
            </a:lvl4pPr>
            <a:lvl5pPr marL="1728379" indent="0">
              <a:buNone/>
              <a:defRPr sz="900"/>
            </a:lvl5pPr>
            <a:lvl6pPr marL="2160473" indent="0">
              <a:buNone/>
              <a:defRPr sz="900"/>
            </a:lvl6pPr>
            <a:lvl7pPr marL="2592568" indent="0">
              <a:buNone/>
              <a:defRPr sz="900"/>
            </a:lvl7pPr>
            <a:lvl8pPr marL="3024663" indent="0">
              <a:buNone/>
              <a:defRPr sz="900"/>
            </a:lvl8pPr>
            <a:lvl9pPr marL="3456757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2B1E53-BCD6-4617-B295-8E8D2CE201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B43D3A-14FD-4D1C-8388-D43518DF03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8CE9FA-9D32-41DD-8689-AB83C34A27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5C1FD2-8769-4A45-A22F-EACA286E45E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574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3961" y="3402647"/>
            <a:ext cx="5185410" cy="40170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693961" y="434334"/>
            <a:ext cx="5185410" cy="2916555"/>
          </a:xfrm>
        </p:spPr>
        <p:txBody>
          <a:bodyPr/>
          <a:lstStyle>
            <a:lvl1pPr marL="0" indent="0">
              <a:buNone/>
              <a:defRPr sz="3001"/>
            </a:lvl1pPr>
            <a:lvl2pPr marL="432094" indent="0">
              <a:buNone/>
              <a:defRPr sz="2601"/>
            </a:lvl2pPr>
            <a:lvl3pPr marL="864190" indent="0">
              <a:buNone/>
              <a:defRPr sz="2300"/>
            </a:lvl3pPr>
            <a:lvl4pPr marL="1296284" indent="0">
              <a:buNone/>
              <a:defRPr sz="1900"/>
            </a:lvl4pPr>
            <a:lvl5pPr marL="1728379" indent="0">
              <a:buNone/>
              <a:defRPr sz="1900"/>
            </a:lvl5pPr>
            <a:lvl6pPr marL="2160473" indent="0">
              <a:buNone/>
              <a:defRPr sz="1900"/>
            </a:lvl6pPr>
            <a:lvl7pPr marL="2592568" indent="0">
              <a:buNone/>
              <a:defRPr sz="1900"/>
            </a:lvl7pPr>
            <a:lvl8pPr marL="3024663" indent="0">
              <a:buNone/>
              <a:defRPr sz="1900"/>
            </a:lvl8pPr>
            <a:lvl9pPr marL="3456757" indent="0">
              <a:buNone/>
              <a:defRPr sz="19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93961" y="3804350"/>
            <a:ext cx="5185410" cy="570483"/>
          </a:xfrm>
        </p:spPr>
        <p:txBody>
          <a:bodyPr/>
          <a:lstStyle>
            <a:lvl1pPr marL="0" indent="0">
              <a:buNone/>
              <a:defRPr sz="1300"/>
            </a:lvl1pPr>
            <a:lvl2pPr marL="432094" indent="0">
              <a:buNone/>
              <a:defRPr sz="1100"/>
            </a:lvl2pPr>
            <a:lvl3pPr marL="864190" indent="0">
              <a:buNone/>
              <a:defRPr sz="900"/>
            </a:lvl3pPr>
            <a:lvl4pPr marL="1296284" indent="0">
              <a:buNone/>
              <a:defRPr sz="900"/>
            </a:lvl4pPr>
            <a:lvl5pPr marL="1728379" indent="0">
              <a:buNone/>
              <a:defRPr sz="900"/>
            </a:lvl5pPr>
            <a:lvl6pPr marL="2160473" indent="0">
              <a:buNone/>
              <a:defRPr sz="900"/>
            </a:lvl6pPr>
            <a:lvl7pPr marL="2592568" indent="0">
              <a:buNone/>
              <a:defRPr sz="900"/>
            </a:lvl7pPr>
            <a:lvl8pPr marL="3024663" indent="0">
              <a:buNone/>
              <a:defRPr sz="900"/>
            </a:lvl8pPr>
            <a:lvl9pPr marL="3456757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CD2375-104F-48B5-AF4A-59EE006908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5FF161-7672-4AD1-9C3E-5A078FF932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62EA22-195B-4DC9-887B-9B5AF1D1A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3614C-988E-40AC-816C-BCD3854B5C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100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15A5CB4-97AA-4BED-916F-FCE4E99490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431800"/>
            <a:ext cx="734695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91C902-8C3C-4E8A-940A-FCAB713B8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404938"/>
            <a:ext cx="7346950" cy="291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21E432-FDC3-4088-9339-5C4F99ECFE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7700" y="4429125"/>
            <a:ext cx="1800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4EC2153-C8BF-416A-9FDA-81781E7002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52750" y="4429125"/>
            <a:ext cx="27368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6C38C7-1780-405D-AA40-D3ED242058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94425" y="4429125"/>
            <a:ext cx="1800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39FFDE28-92B4-44CB-B748-6F2C8943BA8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32094" algn="ctr" rtl="0" fontAlgn="base">
        <a:spcBef>
          <a:spcPct val="0"/>
        </a:spcBef>
        <a:spcAft>
          <a:spcPct val="0"/>
        </a:spcAft>
        <a:defRPr sz="4201">
          <a:solidFill>
            <a:schemeClr val="tx2"/>
          </a:solidFill>
          <a:latin typeface="Times New Roman" pitchFamily="18" charset="0"/>
        </a:defRPr>
      </a:lvl6pPr>
      <a:lvl7pPr marL="864190" algn="ctr" rtl="0" fontAlgn="base">
        <a:spcBef>
          <a:spcPct val="0"/>
        </a:spcBef>
        <a:spcAft>
          <a:spcPct val="0"/>
        </a:spcAft>
        <a:defRPr sz="4201">
          <a:solidFill>
            <a:schemeClr val="tx2"/>
          </a:solidFill>
          <a:latin typeface="Times New Roman" pitchFamily="18" charset="0"/>
        </a:defRPr>
      </a:lvl7pPr>
      <a:lvl8pPr marL="1296284" algn="ctr" rtl="0" fontAlgn="base">
        <a:spcBef>
          <a:spcPct val="0"/>
        </a:spcBef>
        <a:spcAft>
          <a:spcPct val="0"/>
        </a:spcAft>
        <a:defRPr sz="4201">
          <a:solidFill>
            <a:schemeClr val="tx2"/>
          </a:solidFill>
          <a:latin typeface="Times New Roman" pitchFamily="18" charset="0"/>
        </a:defRPr>
      </a:lvl8pPr>
      <a:lvl9pPr marL="1728379" algn="ctr" rtl="0" fontAlgn="base">
        <a:spcBef>
          <a:spcPct val="0"/>
        </a:spcBef>
        <a:spcAft>
          <a:spcPct val="0"/>
        </a:spcAft>
        <a:defRPr sz="4201">
          <a:solidFill>
            <a:schemeClr val="tx2"/>
          </a:solidFill>
          <a:latin typeface="Times New Roman" pitchFamily="18" charset="0"/>
        </a:defRPr>
      </a:lvl9pPr>
    </p:titleStyle>
    <p:bodyStyle>
      <a:lvl1pPr marL="323850" indent="-32385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01675" indent="-269875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079500" indent="-2159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11300" indent="-2159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43100" indent="-2159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376521" indent="-21604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08616" indent="-21604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240710" indent="-21604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72804" indent="-21604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94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190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284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379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473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568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663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757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ázek 2">
            <a:extLst>
              <a:ext uri="{FF2B5EF4-FFF2-40B4-BE49-F238E27FC236}">
                <a16:creationId xmlns:a16="http://schemas.microsoft.com/office/drawing/2014/main" id="{E5AD8740-A502-47C4-A44D-2B9CB88C79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4719"/>
            <a:ext cx="8642350" cy="992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Obrázek 1">
            <a:extLst>
              <a:ext uri="{FF2B5EF4-FFF2-40B4-BE49-F238E27FC236}">
                <a16:creationId xmlns:a16="http://schemas.microsoft.com/office/drawing/2014/main" id="{28652A1A-43FE-40F1-8A0A-6E1E22C716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76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Nadpis 1">
            <a:extLst>
              <a:ext uri="{FF2B5EF4-FFF2-40B4-BE49-F238E27FC236}">
                <a16:creationId xmlns:a16="http://schemas.microsoft.com/office/drawing/2014/main" id="{BAC7C984-30E0-4637-846F-09454D6FC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178" y="1510039"/>
            <a:ext cx="7345998" cy="1244486"/>
          </a:xfrm>
        </p:spPr>
        <p:txBody>
          <a:bodyPr/>
          <a:lstStyle/>
          <a:p>
            <a:r>
              <a:rPr lang="cs-CZ" altLang="cs-CZ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Hodnocení spokojenosti s výukou  v IS STAG za ZS 2021/2022</a:t>
            </a:r>
            <a:endParaRPr lang="cs-CZ" alt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ek 1">
            <a:extLst>
              <a:ext uri="{FF2B5EF4-FFF2-40B4-BE49-F238E27FC236}">
                <a16:creationId xmlns:a16="http://schemas.microsoft.com/office/drawing/2014/main" id="{62AEC6DC-A9F5-43EE-B66C-ECD1AC2BB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593969"/>
            <a:ext cx="8642351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Obrázek 3">
            <a:extLst>
              <a:ext uri="{FF2B5EF4-FFF2-40B4-BE49-F238E27FC236}">
                <a16:creationId xmlns:a16="http://schemas.microsoft.com/office/drawing/2014/main" id="{C9704FAE-72E7-4AA2-8F33-64801DEDE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76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Nadpis 2">
            <a:extLst>
              <a:ext uri="{FF2B5EF4-FFF2-40B4-BE49-F238E27FC236}">
                <a16:creationId xmlns:a16="http://schemas.microsoft.com/office/drawing/2014/main" id="{842316F2-9D68-49D7-9E82-CDA6757F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3" y="344488"/>
            <a:ext cx="7346950" cy="576262"/>
          </a:xfrm>
        </p:spPr>
        <p:txBody>
          <a:bodyPr/>
          <a:lstStyle/>
          <a:p>
            <a:r>
              <a:rPr lang="cs-CZ" altLang="cs-CZ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Hodnocení spokojenosti s výukou v ZS ukázalo, že: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7FDCE76-4BCA-4E35-9F60-E308D2EA622A}"/>
              </a:ext>
            </a:extLst>
          </p:cNvPr>
          <p:cNvSpPr txBox="1"/>
          <p:nvPr/>
        </p:nvSpPr>
        <p:spPr>
          <a:xfrm>
            <a:off x="207169" y="857250"/>
            <a:ext cx="8067507" cy="3851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● Podíly studentů, kteří v anketě odpovídají se na fakultách v čase dramaticky nemění. 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● Rozdíly mezi „COVID“ rokem 2020/21 a letošním rokem 2021/22 existují, ale nejsou nijak významné.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● V čase se prakticky také nemění ani průměrná celková známka v rámci celé fakulty (rozpětí známek fakult 4,18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4,58 v průběhu 3 let; nezapočítáme-li 2 vymykající se respondenty z FR).</a:t>
            </a:r>
          </a:p>
          <a:p>
            <a:pPr>
              <a:lnSpc>
                <a:spcPct val="150000"/>
              </a:lnSpc>
            </a:pP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● Vysoké % respondentů u FES v posledních dvou letech (žlutě zvýrazněno) je dáno odlišným přístupem fakulty, respektive bonifikací studentů, kteří vyplní dotazníkové šetření, umožněním dřívějšího zápisu rozvrhu. Tento způsob motivace studentů byl nastavený od ZS 2020/21, což se projevilo skokovým nárůstem počtu respondentů.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● FR pro hodnocení výuky nevyužívá IS STAG, ale uplatňuje odlišný mechanismus získávání zpětné vazby od studentů.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ek 1">
            <a:extLst>
              <a:ext uri="{FF2B5EF4-FFF2-40B4-BE49-F238E27FC236}">
                <a16:creationId xmlns:a16="http://schemas.microsoft.com/office/drawing/2014/main" id="{62AEC6DC-A9F5-43EE-B66C-ECD1AC2BB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593969"/>
            <a:ext cx="8642351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Obrázek 3">
            <a:extLst>
              <a:ext uri="{FF2B5EF4-FFF2-40B4-BE49-F238E27FC236}">
                <a16:creationId xmlns:a16="http://schemas.microsoft.com/office/drawing/2014/main" id="{C9704FAE-72E7-4AA2-8F33-64801DEDE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76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Nadpis 2">
            <a:extLst>
              <a:ext uri="{FF2B5EF4-FFF2-40B4-BE49-F238E27FC236}">
                <a16:creationId xmlns:a16="http://schemas.microsoft.com/office/drawing/2014/main" id="{842316F2-9D68-49D7-9E82-CDA6757F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3" y="344488"/>
            <a:ext cx="7346950" cy="576262"/>
          </a:xfrm>
        </p:spPr>
        <p:txBody>
          <a:bodyPr/>
          <a:lstStyle/>
          <a:p>
            <a:r>
              <a:rPr lang="cs-CZ" altLang="cs-CZ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Hodnocení spokojenosti s výukou v ZS 2021/22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9F91A84-95A1-4ED2-88D4-AF6B18B30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984575"/>
              </p:ext>
            </p:extLst>
          </p:nvPr>
        </p:nvGraphicFramePr>
        <p:xfrm>
          <a:off x="562394" y="1107710"/>
          <a:ext cx="7570873" cy="2485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951">
                  <a:extLst>
                    <a:ext uri="{9D8B030D-6E8A-4147-A177-3AD203B41FA5}">
                      <a16:colId xmlns:a16="http://schemas.microsoft.com/office/drawing/2014/main" val="2980432855"/>
                    </a:ext>
                  </a:extLst>
                </a:gridCol>
                <a:gridCol w="788580">
                  <a:extLst>
                    <a:ext uri="{9D8B030D-6E8A-4147-A177-3AD203B41FA5}">
                      <a16:colId xmlns:a16="http://schemas.microsoft.com/office/drawing/2014/main" val="4190982822"/>
                    </a:ext>
                  </a:extLst>
                </a:gridCol>
                <a:gridCol w="788580">
                  <a:extLst>
                    <a:ext uri="{9D8B030D-6E8A-4147-A177-3AD203B41FA5}">
                      <a16:colId xmlns:a16="http://schemas.microsoft.com/office/drawing/2014/main" val="44332581"/>
                    </a:ext>
                  </a:extLst>
                </a:gridCol>
                <a:gridCol w="788580">
                  <a:extLst>
                    <a:ext uri="{9D8B030D-6E8A-4147-A177-3AD203B41FA5}">
                      <a16:colId xmlns:a16="http://schemas.microsoft.com/office/drawing/2014/main" val="2268056679"/>
                    </a:ext>
                  </a:extLst>
                </a:gridCol>
                <a:gridCol w="788580">
                  <a:extLst>
                    <a:ext uri="{9D8B030D-6E8A-4147-A177-3AD203B41FA5}">
                      <a16:colId xmlns:a16="http://schemas.microsoft.com/office/drawing/2014/main" val="4150707884"/>
                    </a:ext>
                  </a:extLst>
                </a:gridCol>
                <a:gridCol w="1137220">
                  <a:extLst>
                    <a:ext uri="{9D8B030D-6E8A-4147-A177-3AD203B41FA5}">
                      <a16:colId xmlns:a16="http://schemas.microsoft.com/office/drawing/2014/main" val="4123938926"/>
                    </a:ext>
                  </a:extLst>
                </a:gridCol>
                <a:gridCol w="1137220">
                  <a:extLst>
                    <a:ext uri="{9D8B030D-6E8A-4147-A177-3AD203B41FA5}">
                      <a16:colId xmlns:a16="http://schemas.microsoft.com/office/drawing/2014/main" val="2438929546"/>
                    </a:ext>
                  </a:extLst>
                </a:gridCol>
                <a:gridCol w="990686">
                  <a:extLst>
                    <a:ext uri="{9D8B030D-6E8A-4147-A177-3AD203B41FA5}">
                      <a16:colId xmlns:a16="http://schemas.microsoft.com/office/drawing/2014/main" val="1199930440"/>
                    </a:ext>
                  </a:extLst>
                </a:gridCol>
                <a:gridCol w="586476">
                  <a:extLst>
                    <a:ext uri="{9D8B030D-6E8A-4147-A177-3AD203B41FA5}">
                      <a16:colId xmlns:a16="http://schemas.microsoft.com/office/drawing/2014/main" val="2031826561"/>
                    </a:ext>
                  </a:extLst>
                </a:gridCol>
              </a:tblGrid>
              <a:tr h="24129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Účast v anketě</a:t>
                      </a:r>
                      <a:endParaRPr lang="cs-CZ" sz="12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Počty připomínek</a:t>
                      </a:r>
                      <a:endParaRPr lang="cs-CZ" sz="12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6419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Počty </a:t>
                      </a:r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připomínek s reakcí v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4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Průměr bodů*</a:t>
                      </a:r>
                      <a:endParaRPr lang="cs-CZ" sz="12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650858"/>
                  </a:ext>
                </a:extLst>
              </a:tr>
              <a:tr h="3140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Fakulta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Studentů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Respondentů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[%]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anonymní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podepsané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anonymní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podepsané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607693"/>
                  </a:ext>
                </a:extLst>
              </a:tr>
              <a:tr h="2412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DFJP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21,17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4,42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504363"/>
                  </a:ext>
                </a:extLst>
              </a:tr>
              <a:tr h="2412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FEI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9,85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845560"/>
                  </a:ext>
                </a:extLst>
              </a:tr>
              <a:tr h="2412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FES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62,17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4,44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15140"/>
                  </a:ext>
                </a:extLst>
              </a:tr>
              <a:tr h="2412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FF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17,62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130313"/>
                  </a:ext>
                </a:extLst>
              </a:tr>
              <a:tr h="2412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FChT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13,37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428836"/>
                  </a:ext>
                </a:extLst>
              </a:tr>
              <a:tr h="2412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1152836"/>
                  </a:ext>
                </a:extLst>
              </a:tr>
              <a:tr h="2412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FZS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16,22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458955"/>
                  </a:ext>
                </a:extLst>
              </a:tr>
              <a:tr h="2412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UPCE</a:t>
                      </a:r>
                      <a:endParaRPr lang="cs-CZ" sz="14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6201</a:t>
                      </a:r>
                      <a:endParaRPr lang="cs-CZ" sz="14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1740</a:t>
                      </a:r>
                      <a:endParaRPr lang="cs-CZ" sz="14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28,06</a:t>
                      </a:r>
                      <a:endParaRPr lang="cs-CZ" sz="14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2415</a:t>
                      </a:r>
                      <a:endParaRPr lang="cs-CZ" sz="14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251</a:t>
                      </a:r>
                      <a:endParaRPr lang="cs-CZ" sz="14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ctr" latinLnBrk="0" hangingPunct="1"/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ctr" latinLnBrk="0" hangingPunct="1"/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4,46</a:t>
                      </a:r>
                      <a:endParaRPr lang="cs-CZ" sz="14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281955"/>
                  </a:ext>
                </a:extLst>
              </a:tr>
            </a:tbl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342E0FF5-9EA5-4A6D-82A8-E00A3E4CE867}"/>
              </a:ext>
            </a:extLst>
          </p:cNvPr>
          <p:cNvSpPr txBox="1"/>
          <p:nvPr/>
        </p:nvSpPr>
        <p:spPr>
          <a:xfrm>
            <a:off x="460950" y="3593400"/>
            <a:ext cx="3802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* Bodová škála 1-5	1=nejméně; 5=nejvíce </a:t>
            </a:r>
          </a:p>
        </p:txBody>
      </p:sp>
    </p:spTree>
    <p:extLst>
      <p:ext uri="{BB962C8B-B14F-4D97-AF65-F5344CB8AC3E}">
        <p14:creationId xmlns:p14="http://schemas.microsoft.com/office/powerpoint/2010/main" val="308149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ek 1">
            <a:extLst>
              <a:ext uri="{FF2B5EF4-FFF2-40B4-BE49-F238E27FC236}">
                <a16:creationId xmlns:a16="http://schemas.microsoft.com/office/drawing/2014/main" id="{62AEC6DC-A9F5-43EE-B66C-ECD1AC2BB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593969"/>
            <a:ext cx="8642351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Obrázek 3">
            <a:extLst>
              <a:ext uri="{FF2B5EF4-FFF2-40B4-BE49-F238E27FC236}">
                <a16:creationId xmlns:a16="http://schemas.microsoft.com/office/drawing/2014/main" id="{C9704FAE-72E7-4AA2-8F33-64801DEDE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76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Nadpis 2">
            <a:extLst>
              <a:ext uri="{FF2B5EF4-FFF2-40B4-BE49-F238E27FC236}">
                <a16:creationId xmlns:a16="http://schemas.microsoft.com/office/drawing/2014/main" id="{842316F2-9D68-49D7-9E82-CDA6757F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3" y="344488"/>
            <a:ext cx="7346950" cy="576262"/>
          </a:xfrm>
        </p:spPr>
        <p:txBody>
          <a:bodyPr/>
          <a:lstStyle/>
          <a:p>
            <a:r>
              <a:rPr lang="cs-CZ" altLang="cs-CZ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Hodnocení spokojenosti s výukou v ZS 2020/21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9F91A84-95A1-4ED2-88D4-AF6B18B30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441931"/>
              </p:ext>
            </p:extLst>
          </p:nvPr>
        </p:nvGraphicFramePr>
        <p:xfrm>
          <a:off x="562394" y="1107713"/>
          <a:ext cx="7570873" cy="24862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951">
                  <a:extLst>
                    <a:ext uri="{9D8B030D-6E8A-4147-A177-3AD203B41FA5}">
                      <a16:colId xmlns:a16="http://schemas.microsoft.com/office/drawing/2014/main" val="2980432855"/>
                    </a:ext>
                  </a:extLst>
                </a:gridCol>
                <a:gridCol w="788580">
                  <a:extLst>
                    <a:ext uri="{9D8B030D-6E8A-4147-A177-3AD203B41FA5}">
                      <a16:colId xmlns:a16="http://schemas.microsoft.com/office/drawing/2014/main" val="4190982822"/>
                    </a:ext>
                  </a:extLst>
                </a:gridCol>
                <a:gridCol w="788580">
                  <a:extLst>
                    <a:ext uri="{9D8B030D-6E8A-4147-A177-3AD203B41FA5}">
                      <a16:colId xmlns:a16="http://schemas.microsoft.com/office/drawing/2014/main" val="44332581"/>
                    </a:ext>
                  </a:extLst>
                </a:gridCol>
                <a:gridCol w="788580">
                  <a:extLst>
                    <a:ext uri="{9D8B030D-6E8A-4147-A177-3AD203B41FA5}">
                      <a16:colId xmlns:a16="http://schemas.microsoft.com/office/drawing/2014/main" val="2268056679"/>
                    </a:ext>
                  </a:extLst>
                </a:gridCol>
                <a:gridCol w="788580">
                  <a:extLst>
                    <a:ext uri="{9D8B030D-6E8A-4147-A177-3AD203B41FA5}">
                      <a16:colId xmlns:a16="http://schemas.microsoft.com/office/drawing/2014/main" val="4150707884"/>
                    </a:ext>
                  </a:extLst>
                </a:gridCol>
                <a:gridCol w="1137220">
                  <a:extLst>
                    <a:ext uri="{9D8B030D-6E8A-4147-A177-3AD203B41FA5}">
                      <a16:colId xmlns:a16="http://schemas.microsoft.com/office/drawing/2014/main" val="4123938926"/>
                    </a:ext>
                  </a:extLst>
                </a:gridCol>
                <a:gridCol w="1137220">
                  <a:extLst>
                    <a:ext uri="{9D8B030D-6E8A-4147-A177-3AD203B41FA5}">
                      <a16:colId xmlns:a16="http://schemas.microsoft.com/office/drawing/2014/main" val="2438929546"/>
                    </a:ext>
                  </a:extLst>
                </a:gridCol>
                <a:gridCol w="990686">
                  <a:extLst>
                    <a:ext uri="{9D8B030D-6E8A-4147-A177-3AD203B41FA5}">
                      <a16:colId xmlns:a16="http://schemas.microsoft.com/office/drawing/2014/main" val="1199930440"/>
                    </a:ext>
                  </a:extLst>
                </a:gridCol>
                <a:gridCol w="586476">
                  <a:extLst>
                    <a:ext uri="{9D8B030D-6E8A-4147-A177-3AD203B41FA5}">
                      <a16:colId xmlns:a16="http://schemas.microsoft.com/office/drawing/2014/main" val="2031826561"/>
                    </a:ext>
                  </a:extLst>
                </a:gridCol>
              </a:tblGrid>
              <a:tr h="2251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Účast v anketě</a:t>
                      </a:r>
                      <a:endParaRPr lang="cs-CZ" sz="12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Počty připomínek</a:t>
                      </a:r>
                      <a:endParaRPr lang="cs-CZ" sz="12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6419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Počty </a:t>
                      </a:r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připomínek s reakcí v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4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Průměr bodů*</a:t>
                      </a:r>
                      <a:endParaRPr lang="cs-CZ" sz="12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650858"/>
                  </a:ext>
                </a:extLst>
              </a:tr>
              <a:tr h="2965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Fakulta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Studentů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Respondentů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[%]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anonymní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podepsané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anonymní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podepsané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607693"/>
                  </a:ext>
                </a:extLst>
              </a:tr>
              <a:tr h="2443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DFJP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1266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273</a:t>
                      </a:r>
                    </a:p>
                  </a:txBody>
                  <a:tcPr marL="47625" marR="38100" marT="9525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21,56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248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504363"/>
                  </a:ext>
                </a:extLst>
              </a:tr>
              <a:tr h="2443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FEI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534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47625" marR="38100" marT="9525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9,55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845560"/>
                  </a:ext>
                </a:extLst>
              </a:tr>
              <a:tr h="2443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FES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1693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928</a:t>
                      </a:r>
                    </a:p>
                  </a:txBody>
                  <a:tcPr marL="47625" marR="38100" marT="9525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54,81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1379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15140"/>
                  </a:ext>
                </a:extLst>
              </a:tr>
              <a:tr h="2443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FF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928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189</a:t>
                      </a:r>
                    </a:p>
                  </a:txBody>
                  <a:tcPr marL="47625" marR="38100" marT="9525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20,37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182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130313"/>
                  </a:ext>
                </a:extLst>
              </a:tr>
              <a:tr h="2443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FChT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1141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47625" marR="38100" marT="9525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5,7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428836"/>
                  </a:ext>
                </a:extLst>
              </a:tr>
              <a:tr h="2443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47625" marR="38100" marT="9525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1,16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1152836"/>
                  </a:ext>
                </a:extLst>
              </a:tr>
              <a:tr h="2443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FZS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802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47625" marR="38100" marT="9525" marB="190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16,21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165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458955"/>
                  </a:ext>
                </a:extLst>
              </a:tr>
              <a:tr h="2539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UPCE</a:t>
                      </a:r>
                      <a:endParaRPr lang="cs-CZ" sz="14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6450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1637</a:t>
                      </a: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25,38</a:t>
                      </a:r>
                    </a:p>
                  </a:txBody>
                  <a:tcPr marL="28575" marR="28575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2046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191</a:t>
                      </a:r>
                    </a:p>
                  </a:txBody>
                  <a:tcPr marL="28575" marR="28575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ctr" latinLnBrk="0" hangingPunct="1"/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ctr" latinLnBrk="0" hangingPunct="1"/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281955"/>
                  </a:ext>
                </a:extLst>
              </a:tr>
            </a:tbl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342E0FF5-9EA5-4A6D-82A8-E00A3E4CE867}"/>
              </a:ext>
            </a:extLst>
          </p:cNvPr>
          <p:cNvSpPr txBox="1"/>
          <p:nvPr/>
        </p:nvSpPr>
        <p:spPr>
          <a:xfrm>
            <a:off x="467257" y="3648749"/>
            <a:ext cx="3802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* Bodová škála 1-5	1=nejméně; 5=nejvíce </a:t>
            </a:r>
          </a:p>
        </p:txBody>
      </p:sp>
    </p:spTree>
    <p:extLst>
      <p:ext uri="{BB962C8B-B14F-4D97-AF65-F5344CB8AC3E}">
        <p14:creationId xmlns:p14="http://schemas.microsoft.com/office/powerpoint/2010/main" val="876012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ek 1">
            <a:extLst>
              <a:ext uri="{FF2B5EF4-FFF2-40B4-BE49-F238E27FC236}">
                <a16:creationId xmlns:a16="http://schemas.microsoft.com/office/drawing/2014/main" id="{62AEC6DC-A9F5-43EE-B66C-ECD1AC2BB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593969"/>
            <a:ext cx="8642351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Obrázek 3">
            <a:extLst>
              <a:ext uri="{FF2B5EF4-FFF2-40B4-BE49-F238E27FC236}">
                <a16:creationId xmlns:a16="http://schemas.microsoft.com/office/drawing/2014/main" id="{C9704FAE-72E7-4AA2-8F33-64801DEDE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76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Nadpis 2">
            <a:extLst>
              <a:ext uri="{FF2B5EF4-FFF2-40B4-BE49-F238E27FC236}">
                <a16:creationId xmlns:a16="http://schemas.microsoft.com/office/drawing/2014/main" id="{842316F2-9D68-49D7-9E82-CDA6757F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3" y="344488"/>
            <a:ext cx="7346950" cy="576262"/>
          </a:xfrm>
        </p:spPr>
        <p:txBody>
          <a:bodyPr/>
          <a:lstStyle/>
          <a:p>
            <a:r>
              <a:rPr lang="cs-CZ" altLang="cs-CZ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Hodnocení spokojenosti s výukou v ZS 2019/20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9F91A84-95A1-4ED2-88D4-AF6B18B30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257207"/>
              </p:ext>
            </p:extLst>
          </p:nvPr>
        </p:nvGraphicFramePr>
        <p:xfrm>
          <a:off x="562394" y="1107713"/>
          <a:ext cx="7570873" cy="2486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951">
                  <a:extLst>
                    <a:ext uri="{9D8B030D-6E8A-4147-A177-3AD203B41FA5}">
                      <a16:colId xmlns:a16="http://schemas.microsoft.com/office/drawing/2014/main" val="2980432855"/>
                    </a:ext>
                  </a:extLst>
                </a:gridCol>
                <a:gridCol w="788580">
                  <a:extLst>
                    <a:ext uri="{9D8B030D-6E8A-4147-A177-3AD203B41FA5}">
                      <a16:colId xmlns:a16="http://schemas.microsoft.com/office/drawing/2014/main" val="4190982822"/>
                    </a:ext>
                  </a:extLst>
                </a:gridCol>
                <a:gridCol w="788580">
                  <a:extLst>
                    <a:ext uri="{9D8B030D-6E8A-4147-A177-3AD203B41FA5}">
                      <a16:colId xmlns:a16="http://schemas.microsoft.com/office/drawing/2014/main" val="44332581"/>
                    </a:ext>
                  </a:extLst>
                </a:gridCol>
                <a:gridCol w="788580">
                  <a:extLst>
                    <a:ext uri="{9D8B030D-6E8A-4147-A177-3AD203B41FA5}">
                      <a16:colId xmlns:a16="http://schemas.microsoft.com/office/drawing/2014/main" val="2268056679"/>
                    </a:ext>
                  </a:extLst>
                </a:gridCol>
                <a:gridCol w="788580">
                  <a:extLst>
                    <a:ext uri="{9D8B030D-6E8A-4147-A177-3AD203B41FA5}">
                      <a16:colId xmlns:a16="http://schemas.microsoft.com/office/drawing/2014/main" val="4150707884"/>
                    </a:ext>
                  </a:extLst>
                </a:gridCol>
                <a:gridCol w="1137220">
                  <a:extLst>
                    <a:ext uri="{9D8B030D-6E8A-4147-A177-3AD203B41FA5}">
                      <a16:colId xmlns:a16="http://schemas.microsoft.com/office/drawing/2014/main" val="4123938926"/>
                    </a:ext>
                  </a:extLst>
                </a:gridCol>
                <a:gridCol w="1137220">
                  <a:extLst>
                    <a:ext uri="{9D8B030D-6E8A-4147-A177-3AD203B41FA5}">
                      <a16:colId xmlns:a16="http://schemas.microsoft.com/office/drawing/2014/main" val="2438929546"/>
                    </a:ext>
                  </a:extLst>
                </a:gridCol>
                <a:gridCol w="990686">
                  <a:extLst>
                    <a:ext uri="{9D8B030D-6E8A-4147-A177-3AD203B41FA5}">
                      <a16:colId xmlns:a16="http://schemas.microsoft.com/office/drawing/2014/main" val="1199930440"/>
                    </a:ext>
                  </a:extLst>
                </a:gridCol>
                <a:gridCol w="586476">
                  <a:extLst>
                    <a:ext uri="{9D8B030D-6E8A-4147-A177-3AD203B41FA5}">
                      <a16:colId xmlns:a16="http://schemas.microsoft.com/office/drawing/2014/main" val="2031826561"/>
                    </a:ext>
                  </a:extLst>
                </a:gridCol>
              </a:tblGrid>
              <a:tr h="22847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Účast v anketě</a:t>
                      </a:r>
                      <a:endParaRPr lang="cs-CZ" sz="12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Počty připomínek</a:t>
                      </a:r>
                      <a:endParaRPr lang="cs-CZ" sz="12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6419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Počty </a:t>
                      </a:r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připomínek s reakcí v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4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Průměr bodů*</a:t>
                      </a:r>
                      <a:endParaRPr lang="cs-CZ" sz="12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650858"/>
                  </a:ext>
                </a:extLst>
              </a:tr>
              <a:tr h="2639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Fakulta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Studentů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Respondentů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[%]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anonymní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podepsané</a:t>
                      </a:r>
                      <a:endParaRPr lang="cs-CZ" sz="11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anonymní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podepsané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607693"/>
                  </a:ext>
                </a:extLst>
              </a:tr>
              <a:tr h="24800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DFJP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1200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173</a:t>
                      </a:r>
                    </a:p>
                  </a:txBody>
                  <a:tcPr marL="47625" marR="38100" marT="9525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14,42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162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4,24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504363"/>
                  </a:ext>
                </a:extLst>
              </a:tr>
              <a:tr h="24800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FEI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548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47625" marR="38100" marT="9525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13,32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4,18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845560"/>
                  </a:ext>
                </a:extLst>
              </a:tr>
              <a:tr h="24800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FES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1502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186</a:t>
                      </a:r>
                    </a:p>
                  </a:txBody>
                  <a:tcPr marL="47625" marR="38100" marT="9525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12,38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15140"/>
                  </a:ext>
                </a:extLst>
              </a:tr>
              <a:tr h="24800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FF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918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47625" marR="38100" marT="9525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7,52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130313"/>
                  </a:ext>
                </a:extLst>
              </a:tr>
              <a:tr h="24800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FChT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1221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47625" marR="38100" marT="9525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6,63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428836"/>
                  </a:ext>
                </a:extLst>
              </a:tr>
              <a:tr h="24800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47625" marR="38100" marT="9525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1,22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1152836"/>
                  </a:ext>
                </a:extLst>
              </a:tr>
              <a:tr h="24800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FZS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ctr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800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ctr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47625" marR="38100" marT="9525" marB="190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ctr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20,88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ctr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47625" marR="38100" marT="9525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ctr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47625" marR="38100" marT="9525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4,43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458955"/>
                  </a:ext>
                </a:extLst>
              </a:tr>
              <a:tr h="25776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UPCE</a:t>
                      </a:r>
                      <a:endParaRPr lang="cs-CZ" sz="14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ctr" latinLnBrk="0" hangingPunct="1"/>
                      <a:r>
                        <a:rPr lang="cs-CZ"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6271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ctr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750</a:t>
                      </a: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ctr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11,96</a:t>
                      </a:r>
                    </a:p>
                  </a:txBody>
                  <a:tcPr marL="28575" marR="28575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ctr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601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ctr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28575" marR="28575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ctr" latinLnBrk="0" hangingPunct="1"/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64190" rtl="0" eaLnBrk="1" fontAlgn="ctr" latinLnBrk="0" hangingPunct="1"/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4,37</a:t>
                      </a:r>
                      <a:endParaRPr lang="cs-CZ" sz="1400" b="1" i="0" u="none" strike="noStrike" dirty="0">
                        <a:solidFill>
                          <a:srgbClr val="585858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281955"/>
                  </a:ext>
                </a:extLst>
              </a:tr>
            </a:tbl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342E0FF5-9EA5-4A6D-82A8-E00A3E4CE867}"/>
              </a:ext>
            </a:extLst>
          </p:cNvPr>
          <p:cNvSpPr txBox="1"/>
          <p:nvPr/>
        </p:nvSpPr>
        <p:spPr>
          <a:xfrm>
            <a:off x="460950" y="3627041"/>
            <a:ext cx="3802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* Bodová škála 1-5	1=nejméně; 5=nejvíce </a:t>
            </a:r>
          </a:p>
        </p:txBody>
      </p:sp>
    </p:spTree>
    <p:extLst>
      <p:ext uri="{BB962C8B-B14F-4D97-AF65-F5344CB8AC3E}">
        <p14:creationId xmlns:p14="http://schemas.microsoft.com/office/powerpoint/2010/main" val="23188657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922d4b7-759d-4dbc-922d-d43d49d2c723">
      <UserInfo>
        <DisplayName>Prusek Ondrej</DisplayName>
        <AccountId>13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D2D7BC2D13F2349AA5FF918D0B3130A" ma:contentTypeVersion="4" ma:contentTypeDescription="Vytvoří nový dokument" ma:contentTypeScope="" ma:versionID="48e38cb74603f89080cf95402bef50d6">
  <xsd:schema xmlns:xsd="http://www.w3.org/2001/XMLSchema" xmlns:xs="http://www.w3.org/2001/XMLSchema" xmlns:p="http://schemas.microsoft.com/office/2006/metadata/properties" xmlns:ns2="1b923b22-c38d-43c1-993b-d18003f45dd1" xmlns:ns3="d922d4b7-759d-4dbc-922d-d43d49d2c723" targetNamespace="http://schemas.microsoft.com/office/2006/metadata/properties" ma:root="true" ma:fieldsID="2cc094200901958b5d7ec8b0cfd5e192" ns2:_="" ns3:_="">
    <xsd:import namespace="1b923b22-c38d-43c1-993b-d18003f45dd1"/>
    <xsd:import namespace="d922d4b7-759d-4dbc-922d-d43d49d2c7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923b22-c38d-43c1-993b-d18003f45d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2d4b7-759d-4dbc-922d-d43d49d2c72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780444-219B-45FE-81C3-4DA85B6327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73A3BC-F901-457F-B61D-3A3E888D1039}">
  <ds:schemaRefs>
    <ds:schemaRef ds:uri="http://schemas.microsoft.com/office/2006/documentManagement/types"/>
    <ds:schemaRef ds:uri="http://schemas.microsoft.com/office/2006/metadata/properties"/>
    <ds:schemaRef ds:uri="d922d4b7-759d-4dbc-922d-d43d49d2c72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b923b22-c38d-43c1-993b-d18003f45dd1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256196F-BCCF-40BD-90ED-6EA34408D8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923b22-c38d-43c1-993b-d18003f45dd1"/>
    <ds:schemaRef ds:uri="d922d4b7-759d-4dbc-922d-d43d49d2c7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7012</TotalTime>
  <Words>551</Words>
  <Application>Microsoft Office PowerPoint</Application>
  <PresentationFormat>Vlastní</PresentationFormat>
  <Paragraphs>269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Times New Roman</vt:lpstr>
      <vt:lpstr>Default Design</vt:lpstr>
      <vt:lpstr>Hodnocení spokojenosti s výukou  v IS STAG za ZS 2021/2022</vt:lpstr>
      <vt:lpstr>Hodnocení spokojenosti s výukou v ZS ukázalo, že:</vt:lpstr>
      <vt:lpstr>Hodnocení spokojenosti s výukou v ZS 2021/22</vt:lpstr>
      <vt:lpstr>Hodnocení spokojenosti s výukou v ZS 2020/21</vt:lpstr>
      <vt:lpstr>Hodnocení spokojenosti s výukou v ZS 2019/20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Komárkovi</dc:creator>
  <cp:lastModifiedBy>Jancarikova Dita</cp:lastModifiedBy>
  <cp:revision>906</cp:revision>
  <dcterms:created xsi:type="dcterms:W3CDTF">2002-09-03T16:55:02Z</dcterms:created>
  <dcterms:modified xsi:type="dcterms:W3CDTF">2022-04-05T08:08:55Z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0x0101003D2D7BC2D13F2349AA5FF918D0B3130A</vt:lpwstr>
  </property>
</Properties>
</file>