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418" r:id="rId5"/>
    <p:sldId id="419" r:id="rId6"/>
    <p:sldId id="420" r:id="rId7"/>
    <p:sldId id="421" r:id="rId8"/>
    <p:sldId id="422" r:id="rId9"/>
    <p:sldId id="306" r:id="rId10"/>
    <p:sldId id="405" r:id="rId11"/>
    <p:sldId id="417" r:id="rId12"/>
    <p:sldId id="407" r:id="rId13"/>
  </p:sldIdLst>
  <p:sldSz cx="8642350" cy="4860925"/>
  <p:notesSz cx="6743700" cy="98933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31800" indent="254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863600" indent="508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295400" indent="762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727200" indent="101600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4" userDrawn="1">
          <p15:clr>
            <a:srgbClr val="A4A3A4"/>
          </p15:clr>
        </p15:guide>
        <p15:guide id="2" orient="horz" pos="2960">
          <p15:clr>
            <a:srgbClr val="A4A3A4"/>
          </p15:clr>
        </p15:guide>
        <p15:guide id="3" orient="horz" pos="578" userDrawn="1">
          <p15:clr>
            <a:srgbClr val="A4A3A4"/>
          </p15:clr>
        </p15:guide>
        <p15:guide id="4" orient="horz" pos="1894" userDrawn="1">
          <p15:clr>
            <a:srgbClr val="A4A3A4"/>
          </p15:clr>
        </p15:guide>
        <p15:guide id="5" orient="horz" pos="1168" userDrawn="1">
          <p15:clr>
            <a:srgbClr val="A4A3A4"/>
          </p15:clr>
        </p15:guide>
        <p15:guide id="6" orient="horz" pos="2234" userDrawn="1">
          <p15:clr>
            <a:srgbClr val="A4A3A4"/>
          </p15:clr>
        </p15:guide>
        <p15:guide id="7" orient="horz" pos="1395" userDrawn="1">
          <p15:clr>
            <a:srgbClr val="A4A3A4"/>
          </p15:clr>
        </p15:guide>
        <p15:guide id="8" pos="5217" userDrawn="1">
          <p15:clr>
            <a:srgbClr val="A4A3A4"/>
          </p15:clr>
        </p15:guide>
        <p15:guide id="9" pos="2745" userDrawn="1">
          <p15:clr>
            <a:srgbClr val="A4A3A4"/>
          </p15:clr>
        </p15:guide>
        <p15:guide id="10" pos="2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66FF66"/>
    <a:srgbClr val="E31D24"/>
    <a:srgbClr val="CCECFF"/>
    <a:srgbClr val="DD137B"/>
    <a:srgbClr val="FF66CC"/>
    <a:srgbClr val="FFFF00"/>
    <a:srgbClr val="ED1C24"/>
    <a:srgbClr val="EEB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48" autoAdjust="0"/>
    <p:restoredTop sz="96287" autoAdjust="0"/>
  </p:normalViewPr>
  <p:slideViewPr>
    <p:cSldViewPr snapToGrid="0">
      <p:cViewPr varScale="1">
        <p:scale>
          <a:sx n="95" d="100"/>
          <a:sy n="95" d="100"/>
        </p:scale>
        <p:origin x="708" y="64"/>
      </p:cViewPr>
      <p:guideLst>
        <p:guide orient="horz" pos="284"/>
        <p:guide orient="horz" pos="2960"/>
        <p:guide orient="horz" pos="578"/>
        <p:guide orient="horz" pos="1894"/>
        <p:guide orient="horz" pos="1168"/>
        <p:guide orient="horz" pos="2234"/>
        <p:guide orient="horz" pos="1395"/>
        <p:guide pos="5217"/>
        <p:guide pos="2745"/>
        <p:guide pos="227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CB36E5D-852D-44CD-824A-33B248BE7E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3" tIns="45507" rIns="91013" bIns="45507" numCol="1" anchor="t" anchorCtr="0" compatLnSpc="1">
            <a:prstTxWarp prst="textNoShape">
              <a:avLst/>
            </a:prstTxWarp>
          </a:bodyPr>
          <a:lstStyle>
            <a:lvl1pPr defTabSz="908050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124D184-8174-44D1-A928-D0EBA785652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3" tIns="45507" rIns="91013" bIns="45507" numCol="1" anchor="t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750F23FC-3BD6-4E34-9516-AACA32023D0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9588"/>
            <a:ext cx="292258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3" tIns="45507" rIns="91013" bIns="45507" numCol="1" anchor="b" anchorCtr="0" compatLnSpc="1">
            <a:prstTxWarp prst="textNoShape">
              <a:avLst/>
            </a:prstTxWarp>
          </a:bodyPr>
          <a:lstStyle>
            <a:lvl1pPr defTabSz="908050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74784CE2-4A9F-4E67-8E88-AEAC8625EB3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99588"/>
            <a:ext cx="2922587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13" tIns="45507" rIns="91013" bIns="45507" numCol="1" anchor="b" anchorCtr="0" compatLnSpc="1">
            <a:prstTxWarp prst="textNoShape">
              <a:avLst/>
            </a:prstTxWarp>
          </a:bodyPr>
          <a:lstStyle>
            <a:lvl1pPr algn="r" defTabSz="908050" eaLnBrk="1" hangingPunct="1">
              <a:defRPr sz="1200"/>
            </a:lvl1pPr>
          </a:lstStyle>
          <a:p>
            <a:fld id="{BC142926-9569-4C8E-A771-92712E9C340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632632D-D8DB-4698-8A89-DB64F89EFE7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5" tIns="45709" rIns="91415" bIns="4570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F2D27529-A17D-4F65-A51E-9F036602188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5" tIns="45709" rIns="91415" bIns="4570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AEFE3FE-3397-4366-AF91-F53B959C47D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613" y="741363"/>
            <a:ext cx="6594475" cy="3709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41615663-B2B6-463F-8E91-098AC522BDB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700588"/>
            <a:ext cx="5394325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5" tIns="45709" rIns="91415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0DCF43E8-A507-45B7-B9BE-DD9E1861FC3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5" tIns="45709" rIns="91415" bIns="4570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66C1E3C8-6ED1-4417-96C4-EF6FC6E251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5" tIns="45709" rIns="91415" bIns="4570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8E26402-5DCC-4623-9A6A-430E88A5B7C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31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63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95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72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60041" algn="l" defTabSz="86401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92050" algn="l" defTabSz="86401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24058" algn="l" defTabSz="86401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56066" algn="l" defTabSz="86401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8178" y="1510039"/>
            <a:ext cx="7345998" cy="104194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6353" y="2754525"/>
            <a:ext cx="6049645" cy="1242237"/>
          </a:xfrm>
        </p:spPr>
        <p:txBody>
          <a:bodyPr/>
          <a:lstStyle>
            <a:lvl1pPr marL="0" indent="0" algn="ctr">
              <a:buNone/>
              <a:defRPr/>
            </a:lvl1pPr>
            <a:lvl2pPr marL="432094" indent="0" algn="ctr">
              <a:buNone/>
              <a:defRPr/>
            </a:lvl2pPr>
            <a:lvl3pPr marL="864190" indent="0" algn="ctr">
              <a:buNone/>
              <a:defRPr/>
            </a:lvl3pPr>
            <a:lvl4pPr marL="1296284" indent="0" algn="ctr">
              <a:buNone/>
              <a:defRPr/>
            </a:lvl4pPr>
            <a:lvl5pPr marL="1728379" indent="0" algn="ctr">
              <a:buNone/>
              <a:defRPr/>
            </a:lvl5pPr>
            <a:lvl6pPr marL="2160473" indent="0" algn="ctr">
              <a:buNone/>
              <a:defRPr/>
            </a:lvl6pPr>
            <a:lvl7pPr marL="2592568" indent="0" algn="ctr">
              <a:buNone/>
              <a:defRPr/>
            </a:lvl7pPr>
            <a:lvl8pPr marL="3024663" indent="0" algn="ctr">
              <a:buNone/>
              <a:defRPr/>
            </a:lvl8pPr>
            <a:lvl9pPr marL="3456757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6D4F6A-4811-4983-820B-91B077F4BF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BC5DC2-DD03-4E31-ACE5-04E934A486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446712-8510-4612-9B50-3A24A8A8DB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6BF955-1BA9-492E-9CDC-9E7B8B0E19E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302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82BEC8-7F9F-443E-846B-B8E66AFAED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28A730-24DF-44DB-906E-3BF5DF23FC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172B3E-20D0-4E44-9161-811CF0BA0F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9B4004-DD91-42C6-B6A2-3EFDE1C152A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388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157675" y="432083"/>
            <a:ext cx="1836499" cy="388874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48176" y="432083"/>
            <a:ext cx="5365459" cy="388874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06E7B9-2C9A-4A79-8DE4-8FC2C1B57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A6BFC5-34C8-49FE-8D4B-EAFFE02DF5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4A74AD-7A8C-4631-964D-DCCF3795A6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DD86A-F0FC-4ED7-957E-EB4AA2495BB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041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CD0260-FC37-4590-89DA-C521445E46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1AB524-A682-434B-BF2B-F6B22D9603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69937D-3331-4372-8AED-7E75238DBC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BDB2F-7261-43B4-AEFB-390B7AE4A85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641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2688" y="3123595"/>
            <a:ext cx="7345998" cy="965434"/>
          </a:xfrm>
        </p:spPr>
        <p:txBody>
          <a:bodyPr anchor="t"/>
          <a:lstStyle>
            <a:lvl1pPr algn="l">
              <a:defRPr sz="3801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2688" y="2060269"/>
            <a:ext cx="7345998" cy="1063327"/>
          </a:xfrm>
        </p:spPr>
        <p:txBody>
          <a:bodyPr anchor="b"/>
          <a:lstStyle>
            <a:lvl1pPr marL="0" indent="0">
              <a:buNone/>
              <a:defRPr sz="1900"/>
            </a:lvl1pPr>
            <a:lvl2pPr marL="432094" indent="0">
              <a:buNone/>
              <a:defRPr sz="1700"/>
            </a:lvl2pPr>
            <a:lvl3pPr marL="864190" indent="0">
              <a:buNone/>
              <a:defRPr sz="1500"/>
            </a:lvl3pPr>
            <a:lvl4pPr marL="1296284" indent="0">
              <a:buNone/>
              <a:defRPr sz="1300"/>
            </a:lvl4pPr>
            <a:lvl5pPr marL="1728379" indent="0">
              <a:buNone/>
              <a:defRPr sz="1300"/>
            </a:lvl5pPr>
            <a:lvl6pPr marL="2160473" indent="0">
              <a:buNone/>
              <a:defRPr sz="1300"/>
            </a:lvl6pPr>
            <a:lvl7pPr marL="2592568" indent="0">
              <a:buNone/>
              <a:defRPr sz="1300"/>
            </a:lvl7pPr>
            <a:lvl8pPr marL="3024663" indent="0">
              <a:buNone/>
              <a:defRPr sz="1300"/>
            </a:lvl8pPr>
            <a:lvl9pPr marL="3456757" indent="0">
              <a:buNone/>
              <a:defRPr sz="13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F4A2A2-0B68-4AC2-B0CF-77D3E3AC52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BDB386-6B39-4DBC-ADD2-9EA3F5FF26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E40E87-90B0-4327-B5C8-4B296F2A3C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3E1F8-594A-4A87-94D5-3108210960A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0554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48176" y="1404269"/>
            <a:ext cx="3600979" cy="2916555"/>
          </a:xfrm>
        </p:spPr>
        <p:txBody>
          <a:bodyPr/>
          <a:lstStyle>
            <a:lvl1pPr>
              <a:defRPr sz="2601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393195" y="1404269"/>
            <a:ext cx="3600979" cy="2916555"/>
          </a:xfrm>
        </p:spPr>
        <p:txBody>
          <a:bodyPr/>
          <a:lstStyle>
            <a:lvl1pPr>
              <a:defRPr sz="2601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2DC320-79D2-478F-9D9F-D617EF2594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F56DAF-87FC-4C99-B96C-B9A5156886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FAF58B-8076-4B8E-B13D-93CBFAB5A8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F573E0-DBCF-428D-947F-FCFE2AA38A8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466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2119" y="194663"/>
            <a:ext cx="7778115" cy="81015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32117" y="1088084"/>
            <a:ext cx="3818539" cy="45346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2094" indent="0">
              <a:buNone/>
              <a:defRPr sz="1900" b="1"/>
            </a:lvl2pPr>
            <a:lvl3pPr marL="864190" indent="0">
              <a:buNone/>
              <a:defRPr sz="1700" b="1"/>
            </a:lvl3pPr>
            <a:lvl4pPr marL="1296284" indent="0">
              <a:buNone/>
              <a:defRPr sz="1500" b="1"/>
            </a:lvl4pPr>
            <a:lvl5pPr marL="1728379" indent="0">
              <a:buNone/>
              <a:defRPr sz="1500" b="1"/>
            </a:lvl5pPr>
            <a:lvl6pPr marL="2160473" indent="0">
              <a:buNone/>
              <a:defRPr sz="1500" b="1"/>
            </a:lvl6pPr>
            <a:lvl7pPr marL="2592568" indent="0">
              <a:buNone/>
              <a:defRPr sz="1500" b="1"/>
            </a:lvl7pPr>
            <a:lvl8pPr marL="3024663" indent="0">
              <a:buNone/>
              <a:defRPr sz="1500" b="1"/>
            </a:lvl8pPr>
            <a:lvl9pPr marL="3456757" indent="0">
              <a:buNone/>
              <a:defRPr sz="15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32117" y="1541544"/>
            <a:ext cx="3818539" cy="280065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390196" y="1088084"/>
            <a:ext cx="3820038" cy="45346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2094" indent="0">
              <a:buNone/>
              <a:defRPr sz="1900" b="1"/>
            </a:lvl2pPr>
            <a:lvl3pPr marL="864190" indent="0">
              <a:buNone/>
              <a:defRPr sz="1700" b="1"/>
            </a:lvl3pPr>
            <a:lvl4pPr marL="1296284" indent="0">
              <a:buNone/>
              <a:defRPr sz="1500" b="1"/>
            </a:lvl4pPr>
            <a:lvl5pPr marL="1728379" indent="0">
              <a:buNone/>
              <a:defRPr sz="1500" b="1"/>
            </a:lvl5pPr>
            <a:lvl6pPr marL="2160473" indent="0">
              <a:buNone/>
              <a:defRPr sz="1500" b="1"/>
            </a:lvl6pPr>
            <a:lvl7pPr marL="2592568" indent="0">
              <a:buNone/>
              <a:defRPr sz="1500" b="1"/>
            </a:lvl7pPr>
            <a:lvl8pPr marL="3024663" indent="0">
              <a:buNone/>
              <a:defRPr sz="1500" b="1"/>
            </a:lvl8pPr>
            <a:lvl9pPr marL="3456757" indent="0">
              <a:buNone/>
              <a:defRPr sz="15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390196" y="1541544"/>
            <a:ext cx="3820038" cy="280065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4F2AAF6-5F5D-4CFC-A210-8F6955D3F7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D188CE9-5AFB-4D14-AA8D-36D8296D79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EE42247-B058-474B-9215-EC5AAB89C9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17DC38-EAD7-46EB-A59E-3EE67325E9B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596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51814D4-B5DE-4AC5-9D98-EE61657B8F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AD5CCB0-3048-4123-983B-53B5F843C6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D50ADB-C0A8-4323-B918-5BC3414192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BF1266-DFB2-48FC-A4A5-D766BCEEC10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2818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97CA006-7292-4455-94A3-3146196F51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3ACC07F-E749-4771-A3F1-1BF83A002B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9381E6D-7D5E-42D2-BA76-23E9B9CFA7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0E1033-8098-4D82-8A34-A4AB046D468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3898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2120" y="193538"/>
            <a:ext cx="2843273" cy="823657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78920" y="193538"/>
            <a:ext cx="4831314" cy="4148665"/>
          </a:xfrm>
        </p:spPr>
        <p:txBody>
          <a:bodyPr/>
          <a:lstStyle>
            <a:lvl1pPr>
              <a:defRPr sz="3001"/>
            </a:lvl1pPr>
            <a:lvl2pPr>
              <a:defRPr sz="2601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32120" y="1017194"/>
            <a:ext cx="2843273" cy="3325008"/>
          </a:xfrm>
        </p:spPr>
        <p:txBody>
          <a:bodyPr/>
          <a:lstStyle>
            <a:lvl1pPr marL="0" indent="0">
              <a:buNone/>
              <a:defRPr sz="1300"/>
            </a:lvl1pPr>
            <a:lvl2pPr marL="432094" indent="0">
              <a:buNone/>
              <a:defRPr sz="1100"/>
            </a:lvl2pPr>
            <a:lvl3pPr marL="864190" indent="0">
              <a:buNone/>
              <a:defRPr sz="900"/>
            </a:lvl3pPr>
            <a:lvl4pPr marL="1296284" indent="0">
              <a:buNone/>
              <a:defRPr sz="900"/>
            </a:lvl4pPr>
            <a:lvl5pPr marL="1728379" indent="0">
              <a:buNone/>
              <a:defRPr sz="900"/>
            </a:lvl5pPr>
            <a:lvl6pPr marL="2160473" indent="0">
              <a:buNone/>
              <a:defRPr sz="900"/>
            </a:lvl6pPr>
            <a:lvl7pPr marL="2592568" indent="0">
              <a:buNone/>
              <a:defRPr sz="900"/>
            </a:lvl7pPr>
            <a:lvl8pPr marL="3024663" indent="0">
              <a:buNone/>
              <a:defRPr sz="900"/>
            </a:lvl8pPr>
            <a:lvl9pPr marL="3456757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2B1E53-BCD6-4617-B295-8E8D2CE201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B43D3A-14FD-4D1C-8388-D43518DF03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8CE9FA-9D32-41DD-8689-AB83C34A27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5C1FD2-8769-4A45-A22F-EACA286E45E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5747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3961" y="3402647"/>
            <a:ext cx="5185410" cy="401702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693961" y="434334"/>
            <a:ext cx="5185410" cy="2916555"/>
          </a:xfrm>
        </p:spPr>
        <p:txBody>
          <a:bodyPr/>
          <a:lstStyle>
            <a:lvl1pPr marL="0" indent="0">
              <a:buNone/>
              <a:defRPr sz="3001"/>
            </a:lvl1pPr>
            <a:lvl2pPr marL="432094" indent="0">
              <a:buNone/>
              <a:defRPr sz="2601"/>
            </a:lvl2pPr>
            <a:lvl3pPr marL="864190" indent="0">
              <a:buNone/>
              <a:defRPr sz="2300"/>
            </a:lvl3pPr>
            <a:lvl4pPr marL="1296284" indent="0">
              <a:buNone/>
              <a:defRPr sz="1900"/>
            </a:lvl4pPr>
            <a:lvl5pPr marL="1728379" indent="0">
              <a:buNone/>
              <a:defRPr sz="1900"/>
            </a:lvl5pPr>
            <a:lvl6pPr marL="2160473" indent="0">
              <a:buNone/>
              <a:defRPr sz="1900"/>
            </a:lvl6pPr>
            <a:lvl7pPr marL="2592568" indent="0">
              <a:buNone/>
              <a:defRPr sz="1900"/>
            </a:lvl7pPr>
            <a:lvl8pPr marL="3024663" indent="0">
              <a:buNone/>
              <a:defRPr sz="1900"/>
            </a:lvl8pPr>
            <a:lvl9pPr marL="3456757" indent="0">
              <a:buNone/>
              <a:defRPr sz="19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93961" y="3804350"/>
            <a:ext cx="5185410" cy="570483"/>
          </a:xfrm>
        </p:spPr>
        <p:txBody>
          <a:bodyPr/>
          <a:lstStyle>
            <a:lvl1pPr marL="0" indent="0">
              <a:buNone/>
              <a:defRPr sz="1300"/>
            </a:lvl1pPr>
            <a:lvl2pPr marL="432094" indent="0">
              <a:buNone/>
              <a:defRPr sz="1100"/>
            </a:lvl2pPr>
            <a:lvl3pPr marL="864190" indent="0">
              <a:buNone/>
              <a:defRPr sz="900"/>
            </a:lvl3pPr>
            <a:lvl4pPr marL="1296284" indent="0">
              <a:buNone/>
              <a:defRPr sz="900"/>
            </a:lvl4pPr>
            <a:lvl5pPr marL="1728379" indent="0">
              <a:buNone/>
              <a:defRPr sz="900"/>
            </a:lvl5pPr>
            <a:lvl6pPr marL="2160473" indent="0">
              <a:buNone/>
              <a:defRPr sz="900"/>
            </a:lvl6pPr>
            <a:lvl7pPr marL="2592568" indent="0">
              <a:buNone/>
              <a:defRPr sz="900"/>
            </a:lvl7pPr>
            <a:lvl8pPr marL="3024663" indent="0">
              <a:buNone/>
              <a:defRPr sz="900"/>
            </a:lvl8pPr>
            <a:lvl9pPr marL="3456757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CD2375-104F-48B5-AF4A-59EE006908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5FF161-7672-4AD1-9C3E-5A078FF932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62EA22-195B-4DC9-887B-9B5AF1D1A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73614C-988E-40AC-816C-BCD3854B5C2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1000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15A5CB4-97AA-4BED-916F-FCE4E99490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431800"/>
            <a:ext cx="734695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02" tIns="43201" rIns="86402" bIns="432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F91C902-8C3C-4E8A-940A-FCAB713B83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404938"/>
            <a:ext cx="7346950" cy="291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02" tIns="43201" rIns="86402" bIns="432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E21E432-FDC3-4088-9339-5C4F99ECFE6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7700" y="4429125"/>
            <a:ext cx="18002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02" tIns="43201" rIns="86402" bIns="4320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4EC2153-C8BF-416A-9FDA-81781E7002E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52750" y="4429125"/>
            <a:ext cx="27368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02" tIns="43201" rIns="86402" bIns="43201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3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36C38C7-1780-405D-AA40-D3ED242058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94425" y="4429125"/>
            <a:ext cx="18002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6402" tIns="43201" rIns="86402" bIns="4320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39FFDE28-92B4-44CB-B748-6F2C8943BA8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32094" algn="ctr" rtl="0" fontAlgn="base">
        <a:spcBef>
          <a:spcPct val="0"/>
        </a:spcBef>
        <a:spcAft>
          <a:spcPct val="0"/>
        </a:spcAft>
        <a:defRPr sz="4201">
          <a:solidFill>
            <a:schemeClr val="tx2"/>
          </a:solidFill>
          <a:latin typeface="Times New Roman" pitchFamily="18" charset="0"/>
        </a:defRPr>
      </a:lvl6pPr>
      <a:lvl7pPr marL="864190" algn="ctr" rtl="0" fontAlgn="base">
        <a:spcBef>
          <a:spcPct val="0"/>
        </a:spcBef>
        <a:spcAft>
          <a:spcPct val="0"/>
        </a:spcAft>
        <a:defRPr sz="4201">
          <a:solidFill>
            <a:schemeClr val="tx2"/>
          </a:solidFill>
          <a:latin typeface="Times New Roman" pitchFamily="18" charset="0"/>
        </a:defRPr>
      </a:lvl7pPr>
      <a:lvl8pPr marL="1296284" algn="ctr" rtl="0" fontAlgn="base">
        <a:spcBef>
          <a:spcPct val="0"/>
        </a:spcBef>
        <a:spcAft>
          <a:spcPct val="0"/>
        </a:spcAft>
        <a:defRPr sz="4201">
          <a:solidFill>
            <a:schemeClr val="tx2"/>
          </a:solidFill>
          <a:latin typeface="Times New Roman" pitchFamily="18" charset="0"/>
        </a:defRPr>
      </a:lvl8pPr>
      <a:lvl9pPr marL="1728379" algn="ctr" rtl="0" fontAlgn="base">
        <a:spcBef>
          <a:spcPct val="0"/>
        </a:spcBef>
        <a:spcAft>
          <a:spcPct val="0"/>
        </a:spcAft>
        <a:defRPr sz="4201">
          <a:solidFill>
            <a:schemeClr val="tx2"/>
          </a:solidFill>
          <a:latin typeface="Times New Roman" pitchFamily="18" charset="0"/>
        </a:defRPr>
      </a:lvl9pPr>
    </p:titleStyle>
    <p:bodyStyle>
      <a:lvl1pPr marL="323850" indent="-32385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01675" indent="-269875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079500" indent="-215900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511300" indent="-215900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1943100" indent="-215900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376521" indent="-21604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808616" indent="-21604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240710" indent="-21604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672804" indent="-21604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94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190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284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8379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0473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2568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4663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6757" algn="l" defTabSz="8641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Obrázek 1">
            <a:extLst>
              <a:ext uri="{FF2B5EF4-FFF2-40B4-BE49-F238E27FC236}">
                <a16:creationId xmlns:a16="http://schemas.microsoft.com/office/drawing/2014/main" id="{62AEC6DC-A9F5-43EE-B66C-ECD1AC2BB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3575050"/>
            <a:ext cx="8642351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Obrázek 3">
            <a:extLst>
              <a:ext uri="{FF2B5EF4-FFF2-40B4-BE49-F238E27FC236}">
                <a16:creationId xmlns:a16="http://schemas.microsoft.com/office/drawing/2014/main" id="{C9704FAE-72E7-4AA2-8F33-64801DEDE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640763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Nadpis 2">
            <a:extLst>
              <a:ext uri="{FF2B5EF4-FFF2-40B4-BE49-F238E27FC236}">
                <a16:creationId xmlns:a16="http://schemas.microsoft.com/office/drawing/2014/main" id="{842316F2-9D68-49D7-9E82-CDA6757F9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34" y="319188"/>
            <a:ext cx="7346950" cy="576262"/>
          </a:xfrm>
        </p:spPr>
        <p:txBody>
          <a:bodyPr/>
          <a:lstStyle/>
          <a:p>
            <a:r>
              <a:rPr lang="cs-CZ" altLang="cs-CZ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1. </a:t>
            </a:r>
            <a:r>
              <a:rPr lang="cs-CZ" altLang="cs-CZ" sz="2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Blended</a:t>
            </a:r>
            <a:r>
              <a:rPr lang="cs-CZ" altLang="cs-CZ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sz="2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Intensive</a:t>
            </a:r>
            <a:r>
              <a:rPr lang="cs-CZ" altLang="cs-CZ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Programmes (BIP)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655188-787B-49E8-9907-E9B9334D9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5" y="917576"/>
            <a:ext cx="7891668" cy="34036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pl-PL" sz="1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- 3 zapojené institice ze 3 zemí; </a:t>
            </a:r>
          </a:p>
          <a:p>
            <a:pPr marL="0" indent="0">
              <a:buNone/>
              <a:defRPr/>
            </a:pPr>
            <a:r>
              <a:rPr lang="pl-PL" sz="1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- kombinace fyzické a virtuální mobility, možnost zapojit více studentů; do výuky lze zapojit externisty;</a:t>
            </a:r>
          </a:p>
          <a:p>
            <a:pPr marL="0" indent="0">
              <a:buNone/>
              <a:defRPr/>
            </a:pPr>
            <a:r>
              <a:rPr lang="pl-PL" sz="1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- fyzická mobilita 5-30 dní, 3 ECTS kredity za celý program</a:t>
            </a:r>
          </a:p>
          <a:p>
            <a:pPr marL="0" indent="0">
              <a:buNone/>
              <a:defRPr/>
            </a:pPr>
            <a:r>
              <a:rPr lang="pl-PL" sz="1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- minimální počet studentů 15 – max. 20</a:t>
            </a:r>
          </a:p>
          <a:p>
            <a:pPr marL="0" indent="0">
              <a:buNone/>
              <a:defRPr/>
            </a:pPr>
            <a:r>
              <a:rPr lang="pl-PL" sz="1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- nová kvalita doplňující stávající kurzy na zapojených uni, inovativní způsoby výuky zahrnující spolupráci online, budování kapacit a implementace inovativních výukových  metod</a:t>
            </a:r>
            <a:endParaRPr lang="cs-CZ" sz="16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buFontTx/>
              <a:buChar char="-"/>
            </a:pPr>
            <a:endParaRPr lang="cs-CZ" sz="16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buFontTx/>
              <a:buChar char="-"/>
            </a:pPr>
            <a:endParaRPr lang="cs-CZ" sz="20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buFontTx/>
              <a:buChar char="-"/>
            </a:pPr>
            <a:endParaRPr lang="cs-CZ" sz="20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buFontTx/>
              <a:buChar char="-"/>
            </a:pPr>
            <a:endParaRPr lang="cs-CZ" sz="20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8701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Obrázek 1">
            <a:extLst>
              <a:ext uri="{FF2B5EF4-FFF2-40B4-BE49-F238E27FC236}">
                <a16:creationId xmlns:a16="http://schemas.microsoft.com/office/drawing/2014/main" id="{62AEC6DC-A9F5-43EE-B66C-ECD1AC2BB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3575050"/>
            <a:ext cx="8642351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Obrázek 3">
            <a:extLst>
              <a:ext uri="{FF2B5EF4-FFF2-40B4-BE49-F238E27FC236}">
                <a16:creationId xmlns:a16="http://schemas.microsoft.com/office/drawing/2014/main" id="{C9704FAE-72E7-4AA2-8F33-64801DEDE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640763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Nadpis 2">
            <a:extLst>
              <a:ext uri="{FF2B5EF4-FFF2-40B4-BE49-F238E27FC236}">
                <a16:creationId xmlns:a16="http://schemas.microsoft.com/office/drawing/2014/main" id="{842316F2-9D68-49D7-9E82-CDA6757F9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34" y="319188"/>
            <a:ext cx="7346950" cy="576262"/>
          </a:xfrm>
        </p:spPr>
        <p:txBody>
          <a:bodyPr/>
          <a:lstStyle/>
          <a:p>
            <a:r>
              <a:rPr lang="cs-CZ" altLang="cs-CZ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1. </a:t>
            </a:r>
            <a:r>
              <a:rPr lang="cs-CZ" altLang="cs-CZ" sz="2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Blended</a:t>
            </a:r>
            <a:r>
              <a:rPr lang="cs-CZ" altLang="cs-CZ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sz="2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Intensive</a:t>
            </a:r>
            <a:r>
              <a:rPr lang="cs-CZ" altLang="cs-CZ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Programmes (BIP)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655188-787B-49E8-9907-E9B9334D9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181" y="750094"/>
            <a:ext cx="8035062" cy="357108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1600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Krátkodobé intenzivní programy</a:t>
            </a:r>
            <a:r>
              <a:rPr 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>
              <a:defRPr/>
            </a:pPr>
            <a:r>
              <a:rPr lang="cs-CZ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minimální počet účastníků pro financování projektu je 15, maximální počet financovaných je 20 (mezi tyto účastníky nespadají pedagogičtí a školící pracovníci, podílející se na realizaci programu, ani domácí účastníci)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4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kombinace virtuální a fyzické aktivity </a:t>
            </a:r>
          </a:p>
          <a:p>
            <a:pPr marL="0" indent="0">
              <a:buNone/>
              <a:defRPr/>
            </a:pPr>
            <a:r>
              <a:rPr lang="cs-CZ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- </a:t>
            </a:r>
            <a:r>
              <a:rPr lang="cs-CZ" sz="14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fyzická aktivita </a:t>
            </a:r>
            <a:r>
              <a:rPr lang="cs-CZ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trvá min. 5 a max. 30 dní, může se odehrávat přímo v prostorách přijímající vysokoškolské instituce, může proběhnout i jinde, ale stále v zemi přijímající vysokoškolské instituce</a:t>
            </a:r>
          </a:p>
          <a:p>
            <a:pPr marL="0" indent="0">
              <a:buNone/>
              <a:defRPr/>
            </a:pPr>
            <a:r>
              <a:rPr lang="cs-CZ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 - </a:t>
            </a:r>
            <a:r>
              <a:rPr lang="cs-CZ" sz="14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virtuální aktivita </a:t>
            </a:r>
            <a:r>
              <a:rPr lang="cs-CZ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– délka není specifikována, účastníci se setkávají online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studenti musí získat nejméně </a:t>
            </a:r>
            <a:r>
              <a:rPr lang="cs-CZ" sz="14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 kredity</a:t>
            </a:r>
            <a:r>
              <a:rPr lang="cs-CZ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cs-CZ" sz="1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BIPy</a:t>
            </a:r>
            <a:r>
              <a:rPr lang="cs-CZ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 by měly být </a:t>
            </a:r>
            <a:r>
              <a:rPr lang="cs-CZ" sz="14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přidanou hodnotou </a:t>
            </a:r>
            <a:r>
              <a:rPr lang="cs-CZ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ke stávajícím kurzům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3 VŠ instituce (držitelé ECHE) z minimálně </a:t>
            </a:r>
            <a:r>
              <a:rPr lang="cs-CZ" sz="14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 různých programových zemí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cs-CZ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partnerské země – VŠ se mohou zapojit a mohou vysílat účastníky, ale pouze na své vlastní náklady. Účastníci se nezapočítávají mezi minimální počet účastníků pro financování projektu</a:t>
            </a:r>
            <a:endParaRPr lang="cs-CZ" sz="14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buFontTx/>
              <a:buChar char="-"/>
            </a:pPr>
            <a:endParaRPr lang="cs-CZ" sz="20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buFontTx/>
              <a:buChar char="-"/>
            </a:pPr>
            <a:endParaRPr lang="cs-CZ" sz="20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2301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Obrázek 1">
            <a:extLst>
              <a:ext uri="{FF2B5EF4-FFF2-40B4-BE49-F238E27FC236}">
                <a16:creationId xmlns:a16="http://schemas.microsoft.com/office/drawing/2014/main" id="{62AEC6DC-A9F5-43EE-B66C-ECD1AC2BB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3575050"/>
            <a:ext cx="8642351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Obrázek 3">
            <a:extLst>
              <a:ext uri="{FF2B5EF4-FFF2-40B4-BE49-F238E27FC236}">
                <a16:creationId xmlns:a16="http://schemas.microsoft.com/office/drawing/2014/main" id="{C9704FAE-72E7-4AA2-8F33-64801DEDE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640763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Nadpis 2">
            <a:extLst>
              <a:ext uri="{FF2B5EF4-FFF2-40B4-BE49-F238E27FC236}">
                <a16:creationId xmlns:a16="http://schemas.microsoft.com/office/drawing/2014/main" id="{842316F2-9D68-49D7-9E82-CDA6757F9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34" y="319188"/>
            <a:ext cx="7346950" cy="576262"/>
          </a:xfrm>
        </p:spPr>
        <p:txBody>
          <a:bodyPr/>
          <a:lstStyle/>
          <a:p>
            <a:r>
              <a:rPr lang="cs-CZ" altLang="cs-CZ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1. </a:t>
            </a:r>
            <a:r>
              <a:rPr lang="cs-CZ" altLang="cs-CZ" sz="2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Blended</a:t>
            </a:r>
            <a:r>
              <a:rPr lang="cs-CZ" altLang="cs-CZ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sz="2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Intensive</a:t>
            </a:r>
            <a:r>
              <a:rPr lang="cs-CZ" altLang="cs-CZ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Programmes (BIP)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655188-787B-49E8-9907-E9B9334D9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181" y="750094"/>
            <a:ext cx="8035062" cy="357108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16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Jako účastníci se mohou zapojit</a:t>
            </a:r>
            <a:r>
              <a:rPr 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</a:p>
          <a:p>
            <a:pPr marL="0" indent="0">
              <a:buNone/>
              <a:defRPr/>
            </a:pPr>
            <a:r>
              <a:rPr 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1. Studenti - zapsaní na vysokoškolské instituci a zapsaní ke studiu vedoucímu k uznávanému titulu (včetně doktorátu), z různorodého prostředí, studijních oborů a cyklů </a:t>
            </a:r>
          </a:p>
          <a:p>
            <a:pPr marL="0" indent="0">
              <a:buNone/>
              <a:defRPr/>
            </a:pPr>
            <a:r>
              <a:rPr 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2. Zaměstnanci vysokoškolské instituce v programové zemi - Studenti ani zaměstnanci nemusí být nutně ze zapojených vysokoškolských institucí </a:t>
            </a:r>
            <a:endParaRPr lang="cs-CZ" sz="16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16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  <a:defRPr/>
            </a:pPr>
            <a:r>
              <a:rPr lang="cs-CZ" sz="16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Na realizaci </a:t>
            </a:r>
            <a:r>
              <a:rPr 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programu, jako pedagogičtí či školící pracovníci, </a:t>
            </a:r>
            <a:r>
              <a:rPr lang="cs-CZ" sz="16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 mohou podílet</a:t>
            </a:r>
            <a:r>
              <a:rPr 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marL="0" indent="0">
              <a:buNone/>
              <a:defRPr/>
            </a:pPr>
            <a:r>
              <a:rPr 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1. Zaměstnanci vysokoškolské instituce v programové zemi</a:t>
            </a:r>
          </a:p>
          <a:p>
            <a:pPr marL="0" indent="0">
              <a:buNone/>
              <a:defRPr/>
            </a:pPr>
            <a:r>
              <a:rPr 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2. Zaměstnanci podniků* pozvaní vysokoškolskou institucí v programové zemi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785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Obrázek 1">
            <a:extLst>
              <a:ext uri="{FF2B5EF4-FFF2-40B4-BE49-F238E27FC236}">
                <a16:creationId xmlns:a16="http://schemas.microsoft.com/office/drawing/2014/main" id="{62AEC6DC-A9F5-43EE-B66C-ECD1AC2BB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3575050"/>
            <a:ext cx="8642351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Obrázek 3">
            <a:extLst>
              <a:ext uri="{FF2B5EF4-FFF2-40B4-BE49-F238E27FC236}">
                <a16:creationId xmlns:a16="http://schemas.microsoft.com/office/drawing/2014/main" id="{C9704FAE-72E7-4AA2-8F33-64801DEDE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640763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Nadpis 2">
            <a:extLst>
              <a:ext uri="{FF2B5EF4-FFF2-40B4-BE49-F238E27FC236}">
                <a16:creationId xmlns:a16="http://schemas.microsoft.com/office/drawing/2014/main" id="{842316F2-9D68-49D7-9E82-CDA6757F9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34" y="319188"/>
            <a:ext cx="7346950" cy="576262"/>
          </a:xfrm>
        </p:spPr>
        <p:txBody>
          <a:bodyPr/>
          <a:lstStyle/>
          <a:p>
            <a:r>
              <a:rPr lang="cs-CZ" altLang="cs-CZ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1. </a:t>
            </a:r>
            <a:r>
              <a:rPr lang="cs-CZ" altLang="cs-CZ" sz="2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Blended</a:t>
            </a:r>
            <a:r>
              <a:rPr lang="cs-CZ" altLang="cs-CZ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sz="2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Intensive</a:t>
            </a:r>
            <a:r>
              <a:rPr lang="cs-CZ" altLang="cs-CZ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Programmes (BIP)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655188-787B-49E8-9907-E9B9334D9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181" y="750094"/>
            <a:ext cx="8035062" cy="3571082"/>
          </a:xfrm>
        </p:spPr>
        <p:txBody>
          <a:bodyPr/>
          <a:lstStyle/>
          <a:p>
            <a:pPr marL="0" indent="0">
              <a:buNone/>
              <a:defRPr/>
            </a:pPr>
            <a:endParaRPr lang="cs-CZ" sz="1600" dirty="0"/>
          </a:p>
          <a:p>
            <a:pPr marL="0" indent="0">
              <a:buNone/>
              <a:defRPr/>
            </a:pPr>
            <a:r>
              <a:rPr 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Financování</a:t>
            </a:r>
          </a:p>
          <a:p>
            <a:pPr marL="0" indent="0">
              <a:buNone/>
              <a:defRPr/>
            </a:pPr>
            <a:r>
              <a:rPr lang="cs-CZ" sz="16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400 € / účastníka </a:t>
            </a:r>
            <a:r>
              <a:rPr 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maximálně 20 financovaných účastníků (bez lektorů a účastníků z partnerské země a koordinující instituce) = </a:t>
            </a:r>
            <a:r>
              <a:rPr lang="cs-CZ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max</a:t>
            </a:r>
            <a:r>
              <a:rPr 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8000 € </a:t>
            </a:r>
          </a:p>
          <a:p>
            <a:pPr marL="0" indent="0">
              <a:buNone/>
              <a:defRPr/>
            </a:pPr>
            <a:r>
              <a:rPr 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• na organizaci programu </a:t>
            </a:r>
          </a:p>
          <a:p>
            <a:pPr marL="0" indent="0">
              <a:buNone/>
              <a:defRPr/>
            </a:pPr>
            <a:r>
              <a:rPr 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• odměny pro lektory BIP </a:t>
            </a:r>
          </a:p>
          <a:p>
            <a:pPr marL="0" indent="0">
              <a:buNone/>
              <a:defRPr/>
            </a:pPr>
            <a:r>
              <a:rPr 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• pronájem prostor a vybavení aj. </a:t>
            </a:r>
          </a:p>
          <a:p>
            <a:pPr marL="0" indent="0">
              <a:buNone/>
              <a:defRPr/>
            </a:pPr>
            <a:r>
              <a:rPr 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• exkurze </a:t>
            </a:r>
          </a:p>
          <a:p>
            <a:pPr marL="0" indent="0">
              <a:buNone/>
              <a:defRPr/>
            </a:pPr>
            <a:r>
              <a:rPr 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• náklady na vznik dokumentů a vzdělávacího materiálu </a:t>
            </a:r>
          </a:p>
          <a:p>
            <a:pPr marL="0" indent="0">
              <a:buNone/>
              <a:defRPr/>
            </a:pPr>
            <a:r>
              <a:rPr 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• překlady a tlumočení </a:t>
            </a:r>
          </a:p>
          <a:p>
            <a:pPr marL="0" indent="0">
              <a:buNone/>
              <a:defRPr/>
            </a:pPr>
            <a:r>
              <a:rPr 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• přípravné návštěvy </a:t>
            </a:r>
            <a:endParaRPr lang="cs-CZ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628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Obrázek 1">
            <a:extLst>
              <a:ext uri="{FF2B5EF4-FFF2-40B4-BE49-F238E27FC236}">
                <a16:creationId xmlns:a16="http://schemas.microsoft.com/office/drawing/2014/main" id="{62AEC6DC-A9F5-43EE-B66C-ECD1AC2BB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3575050"/>
            <a:ext cx="8642351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Obrázek 3">
            <a:extLst>
              <a:ext uri="{FF2B5EF4-FFF2-40B4-BE49-F238E27FC236}">
                <a16:creationId xmlns:a16="http://schemas.microsoft.com/office/drawing/2014/main" id="{C9704FAE-72E7-4AA2-8F33-64801DEDE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640763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Nadpis 2">
            <a:extLst>
              <a:ext uri="{FF2B5EF4-FFF2-40B4-BE49-F238E27FC236}">
                <a16:creationId xmlns:a16="http://schemas.microsoft.com/office/drawing/2014/main" id="{842316F2-9D68-49D7-9E82-CDA6757F9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34" y="319188"/>
            <a:ext cx="7346950" cy="576262"/>
          </a:xfrm>
        </p:spPr>
        <p:txBody>
          <a:bodyPr/>
          <a:lstStyle/>
          <a:p>
            <a:r>
              <a:rPr lang="cs-CZ" altLang="cs-CZ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1. </a:t>
            </a:r>
            <a:r>
              <a:rPr lang="cs-CZ" altLang="cs-CZ" sz="2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Blended</a:t>
            </a:r>
            <a:r>
              <a:rPr lang="cs-CZ" altLang="cs-CZ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cs-CZ" altLang="cs-CZ" sz="2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Intensive</a:t>
            </a:r>
            <a:r>
              <a:rPr lang="cs-CZ" altLang="cs-CZ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Programmes (BIP)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655188-787B-49E8-9907-E9B9334D9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181" y="750094"/>
            <a:ext cx="8035062" cy="357108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sz="14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Minimální </a:t>
            </a:r>
            <a:r>
              <a:rPr lang="cs-CZ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stanovené </a:t>
            </a:r>
            <a:r>
              <a:rPr lang="cs-CZ" sz="14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podmínky</a:t>
            </a:r>
            <a:r>
              <a:rPr lang="cs-CZ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 pro uznání způsobilosti BIP: </a:t>
            </a:r>
          </a:p>
          <a:p>
            <a:pPr marL="0" indent="0">
              <a:buNone/>
              <a:defRPr/>
            </a:pPr>
            <a:r>
              <a:rPr lang="cs-CZ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✓ Minimální počet zúčastněných zemí: 3 programové země </a:t>
            </a:r>
          </a:p>
          <a:p>
            <a:pPr marL="0" indent="0">
              <a:buNone/>
              <a:defRPr/>
            </a:pPr>
            <a:r>
              <a:rPr lang="cs-CZ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✓ Minimální počet institucí: 3 VŠ instituce z výše uvedených zemí </a:t>
            </a:r>
          </a:p>
          <a:p>
            <a:pPr marL="0" indent="0">
              <a:buNone/>
              <a:defRPr/>
            </a:pPr>
            <a:r>
              <a:rPr lang="cs-CZ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✓ Minimální počet účastníků: 15 účastníků (způsobilých dle programu Erasmus+, nepodílející se na realizaci programu</a:t>
            </a:r>
          </a:p>
          <a:p>
            <a:pPr marL="0" indent="0">
              <a:buNone/>
              <a:defRPr/>
            </a:pPr>
            <a:endParaRPr lang="cs-CZ" sz="1400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  <a:defRPr/>
            </a:pPr>
            <a:r>
              <a:rPr lang="cs-CZ" sz="14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Interně projednat: </a:t>
            </a:r>
            <a:r>
              <a:rPr lang="cs-CZ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typ aktivity (pro studenty nebo pro zaměstnance)+ náměty + zapojení partneři (…oslovit partnery(?)</a:t>
            </a:r>
          </a:p>
          <a:p>
            <a:pPr marL="0" indent="0">
              <a:buNone/>
              <a:defRPr/>
            </a:pPr>
            <a:endParaRPr lang="cs-CZ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AutoNum type="arabicPeriod"/>
              <a:defRPr/>
            </a:pPr>
            <a:r>
              <a:rPr lang="cs-CZ" sz="14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zájem fakulty realizovat BIP</a:t>
            </a:r>
          </a:p>
          <a:p>
            <a:pPr marL="342900" indent="-342900">
              <a:buAutoNum type="arabicPeriod"/>
              <a:defRPr/>
            </a:pPr>
            <a:r>
              <a:rPr lang="cs-CZ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samostatně nebo ve spolupráci s jinou fakultou/útvarem na UPCE</a:t>
            </a:r>
          </a:p>
          <a:p>
            <a:pPr marL="0" indent="0">
              <a:buNone/>
              <a:defRPr/>
            </a:pPr>
            <a:r>
              <a:rPr lang="cs-CZ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Počet BIP je součástí žádosti o Erasmus grant v programových zemích – únor 2022, vlastní realizace do května (?) 2024.</a:t>
            </a:r>
          </a:p>
          <a:p>
            <a:pPr marL="0" indent="0">
              <a:buNone/>
              <a:defRPr/>
            </a:pPr>
            <a:endParaRPr lang="cs-CZ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152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Obrázek 1">
            <a:extLst>
              <a:ext uri="{FF2B5EF4-FFF2-40B4-BE49-F238E27FC236}">
                <a16:creationId xmlns:a16="http://schemas.microsoft.com/office/drawing/2014/main" id="{62AEC6DC-A9F5-43EE-B66C-ECD1AC2BB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3575050"/>
            <a:ext cx="8642351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Obrázek 3">
            <a:extLst>
              <a:ext uri="{FF2B5EF4-FFF2-40B4-BE49-F238E27FC236}">
                <a16:creationId xmlns:a16="http://schemas.microsoft.com/office/drawing/2014/main" id="{C9704FAE-72E7-4AA2-8F33-64801DEDE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640763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Nadpis 2">
            <a:extLst>
              <a:ext uri="{FF2B5EF4-FFF2-40B4-BE49-F238E27FC236}">
                <a16:creationId xmlns:a16="http://schemas.microsoft.com/office/drawing/2014/main" id="{842316F2-9D68-49D7-9E82-CDA6757F9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934" y="319188"/>
            <a:ext cx="7346950" cy="576262"/>
          </a:xfrm>
        </p:spPr>
        <p:txBody>
          <a:bodyPr/>
          <a:lstStyle/>
          <a:p>
            <a:r>
              <a:rPr lang="cs-CZ" altLang="cs-CZ" sz="24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NOVINKY: Erasmus+ KA171 (Výzva 2022)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118D84C-37A1-47E5-97D7-585449B35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776" y="964765"/>
            <a:ext cx="8012850" cy="3523521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  <a:defRPr/>
            </a:pPr>
            <a:r>
              <a:rPr lang="cs-CZ" sz="1800" b="1" dirty="0">
                <a:latin typeface="Calibri Light"/>
                <a:cs typeface="Calibri Light"/>
              </a:rPr>
              <a:t>STUDETNSKÉ MOBILITY (SMS, SMP)</a:t>
            </a:r>
          </a:p>
          <a:p>
            <a:r>
              <a:rPr lang="cs-CZ" sz="1200" b="1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Dlouhodobé studentské mobility</a:t>
            </a:r>
            <a:r>
              <a:rPr lang="cs-CZ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</a:t>
            </a:r>
            <a:r>
              <a:rPr lang="cs-CZ" sz="1200" b="1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2–12 měsíců)</a:t>
            </a:r>
            <a:endParaRPr lang="cs-CZ" sz="12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    </a:t>
            </a:r>
            <a:r>
              <a:rPr lang="cs-CZ" sz="1200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Pobytové náklady</a:t>
            </a:r>
            <a:r>
              <a:rPr lang="cs-CZ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  <a:r>
              <a:rPr lang="cs-CZ" sz="1100" b="1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přijíždějící </a:t>
            </a:r>
            <a:r>
              <a:rPr lang="cs-CZ" sz="1100" b="0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studenti do ČR: </a:t>
            </a:r>
            <a:r>
              <a:rPr lang="cs-CZ" sz="1100" b="1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800 €/měsíc</a:t>
            </a:r>
            <a:endParaRPr lang="cs-CZ" sz="1100" b="0" i="0" u="none" strike="noStrike" baseline="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cs-CZ" sz="11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	</a:t>
            </a:r>
            <a:r>
              <a:rPr lang="cs-CZ" sz="1100" b="1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vyjíždějící </a:t>
            </a:r>
            <a:r>
              <a:rPr lang="cs-CZ" sz="1100" b="0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studenti </a:t>
            </a:r>
            <a:r>
              <a:rPr lang="cs-CZ" sz="1100" b="0" i="0" u="none" strike="noStrike" baseline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zČR</a:t>
            </a:r>
            <a:r>
              <a:rPr lang="cs-CZ" sz="1100" b="0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cs-CZ" sz="1100" b="1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700 €/měsíc</a:t>
            </a:r>
            <a:endParaRPr lang="cs-CZ" sz="1100" b="0" i="0" u="none" strike="noStrike" baseline="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cs-CZ" sz="1200" b="0" i="0" u="none" strike="noStrike" baseline="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cs-CZ" sz="1200" b="1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Krátkodobé studentské mobility (5-30 dnů) - shodné s KA131</a:t>
            </a:r>
            <a:endParaRPr lang="cs-CZ" sz="1200" b="0" i="0" u="none" strike="noStrike" baseline="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	</a:t>
            </a:r>
            <a:r>
              <a:rPr lang="cs-CZ" sz="1100" b="0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 14. dne aktivity: 70 €/den</a:t>
            </a:r>
          </a:p>
          <a:p>
            <a:pPr marL="0" indent="0">
              <a:buNone/>
            </a:pPr>
            <a:r>
              <a:rPr lang="pl-PL" sz="11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	</a:t>
            </a:r>
            <a:r>
              <a:rPr lang="pl-PL" sz="1100" b="0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od 15. do 30 dne aktivity: 50 €/den</a:t>
            </a:r>
          </a:p>
          <a:p>
            <a:endParaRPr lang="cs-CZ" sz="1200" b="0" i="0" u="none" strike="noStrike" baseline="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cs-CZ" sz="1200" b="1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Doktorské mobility (shodné s KA131)</a:t>
            </a:r>
            <a:endParaRPr lang="cs-CZ" sz="1200" b="0" i="0" u="none" strike="noStrike" baseline="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	</a:t>
            </a:r>
            <a:r>
              <a:rPr lang="cs-CZ" sz="1200" b="0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 –30 dní</a:t>
            </a:r>
          </a:p>
          <a:p>
            <a:pPr marL="0" indent="0">
              <a:buNone/>
            </a:pPr>
            <a:r>
              <a:rPr lang="cs-CZ" sz="12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	</a:t>
            </a:r>
            <a:r>
              <a:rPr lang="cs-CZ" sz="1200" b="0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 –12 měsíců</a:t>
            </a:r>
          </a:p>
          <a:p>
            <a:endParaRPr lang="cs-CZ" sz="1200" b="0" i="0" u="none" strike="noStrike" baseline="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cs-CZ" sz="1200" b="1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Kombinované mobility / BIP</a:t>
            </a:r>
            <a:endParaRPr lang="cs-CZ" sz="12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defRPr/>
            </a:pPr>
            <a:endParaRPr lang="cs-CZ" sz="1800" b="1" dirty="0">
              <a:latin typeface="Calibri Light"/>
              <a:cs typeface="Calibri Light"/>
            </a:endParaRPr>
          </a:p>
          <a:p>
            <a:pPr marL="0" indent="0">
              <a:buNone/>
              <a:defRPr/>
            </a:pPr>
            <a:endParaRPr lang="cs-CZ" sz="1400" b="1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768743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Obrázek 1">
            <a:extLst>
              <a:ext uri="{FF2B5EF4-FFF2-40B4-BE49-F238E27FC236}">
                <a16:creationId xmlns:a16="http://schemas.microsoft.com/office/drawing/2014/main" id="{62AEC6DC-A9F5-43EE-B66C-ECD1AC2BB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3575050"/>
            <a:ext cx="8642351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Obrázek 3">
            <a:extLst>
              <a:ext uri="{FF2B5EF4-FFF2-40B4-BE49-F238E27FC236}">
                <a16:creationId xmlns:a16="http://schemas.microsoft.com/office/drawing/2014/main" id="{C9704FAE-72E7-4AA2-8F33-64801DEDE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640763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118D84C-37A1-47E5-97D7-585449B35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549" y="590940"/>
            <a:ext cx="7966075" cy="3242874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>
                <a:latin typeface="Calibri Light"/>
                <a:cs typeface="Calibri Light"/>
              </a:rPr>
              <a:t>ZAMĚSTNANECKÉ MOBILITY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>
                <a:latin typeface="Calibri Light"/>
                <a:cs typeface="Calibri Light"/>
              </a:rPr>
              <a:t>STA - výukový pobyt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>
                <a:latin typeface="Calibri Light"/>
                <a:cs typeface="Calibri Light"/>
              </a:rPr>
              <a:t>STT - školení</a:t>
            </a:r>
          </a:p>
          <a:p>
            <a:pPr marL="0" lvl="0" indent="0">
              <a:buNone/>
            </a:pP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600" b="1" i="0" u="none" strike="noStrike" baseline="0" dirty="0">
                <a:latin typeface="Calibri Light" panose="020F0302020204030204" pitchFamily="34" charset="0"/>
                <a:cs typeface="Calibri Light" panose="020F0302020204030204" pitchFamily="34" charset="0"/>
              </a:rPr>
              <a:t>Délka trvání: 5 –60 </a:t>
            </a:r>
          </a:p>
          <a:p>
            <a:pPr marL="0" indent="0">
              <a:buNone/>
            </a:pPr>
            <a:r>
              <a:rPr lang="cs-CZ" sz="1600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Pobytové náklady		</a:t>
            </a:r>
            <a:r>
              <a:rPr lang="cs-CZ" sz="1600" b="1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1. –14. DEN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  <a:r>
              <a:rPr lang="cs-CZ" sz="1600" b="1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15. –60. DEN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</a:p>
          <a:p>
            <a:r>
              <a:rPr lang="cs-CZ" sz="1600" b="0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Přijíždějící zaměstnanci	140 € / den	98 € / den	</a:t>
            </a:r>
          </a:p>
          <a:p>
            <a:r>
              <a:rPr lang="cs-CZ" sz="1600" b="0" i="0" u="none" strike="noStrike" baseline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Vyjíždějící zaměstnanci	180 € / den	126 € / den	</a:t>
            </a:r>
          </a:p>
          <a:p>
            <a:pPr marL="0" lvl="0" indent="0">
              <a:buNone/>
            </a:pPr>
            <a:endParaRPr lang="cs-CZ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0" indent="0">
              <a:buNone/>
            </a:pPr>
            <a:r>
              <a:rPr lang="cs-CZ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Cestovní náklady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Erasmus+ Distance </a:t>
            </a:r>
            <a:r>
              <a:rPr lang="cs-CZ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Calculator</a:t>
            </a:r>
            <a:r>
              <a:rPr 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7 tarifních sazeb dle vzdálenosti</a:t>
            </a:r>
          </a:p>
          <a:p>
            <a:pPr marL="457200" lvl="0" indent="-457200">
              <a:buFont typeface="+mj-lt"/>
              <a:buAutoNum type="arabicPeriod"/>
            </a:pPr>
            <a:endParaRPr 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cs-CZ" sz="2000" dirty="0"/>
          </a:p>
          <a:p>
            <a:pPr marL="457200" lvl="0" indent="-457200">
              <a:buFont typeface="+mj-lt"/>
              <a:buAutoNum type="arabicPeriod"/>
            </a:pPr>
            <a:endParaRPr lang="cs-CZ" sz="2000" dirty="0"/>
          </a:p>
          <a:p>
            <a:pPr marL="457200" indent="-457200">
              <a:buFont typeface="+mj-lt"/>
              <a:buAutoNum type="arabicPeriod"/>
              <a:defRPr/>
            </a:pPr>
            <a:endParaRPr lang="cs-CZ" sz="2000" b="1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428176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Obrázek 1">
            <a:extLst>
              <a:ext uri="{FF2B5EF4-FFF2-40B4-BE49-F238E27FC236}">
                <a16:creationId xmlns:a16="http://schemas.microsoft.com/office/drawing/2014/main" id="{62AEC6DC-A9F5-43EE-B66C-ECD1AC2BB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3575050"/>
            <a:ext cx="8642351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Obrázek 3">
            <a:extLst>
              <a:ext uri="{FF2B5EF4-FFF2-40B4-BE49-F238E27FC236}">
                <a16:creationId xmlns:a16="http://schemas.microsoft.com/office/drawing/2014/main" id="{C9704FAE-72E7-4AA2-8F33-64801DEDE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640763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118D84C-37A1-47E5-97D7-585449B35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549" y="590940"/>
            <a:ext cx="7966075" cy="3242874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>
                <a:latin typeface="Calibri Light"/>
                <a:cs typeface="Calibri Light"/>
              </a:rPr>
              <a:t>FAKULTNÍ ČÁST ŽÁDOSTI</a:t>
            </a:r>
          </a:p>
          <a:p>
            <a:pPr marL="0" indent="0">
              <a:buNone/>
            </a:pPr>
            <a:endParaRPr lang="cs-CZ" sz="1400" b="1" dirty="0">
              <a:latin typeface="Calibri Light"/>
              <a:cs typeface="Calibri Light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1600" b="1" dirty="0">
                <a:latin typeface="Calibri Light"/>
                <a:cs typeface="Calibri Light"/>
              </a:rPr>
              <a:t>Formou online formuláře – obdoba V2020</a:t>
            </a:r>
            <a:endParaRPr lang="cs-CZ" sz="1600" b="1" dirty="0">
              <a:solidFill>
                <a:srgbClr val="FF0000"/>
              </a:solidFill>
              <a:latin typeface="Calibri Light"/>
              <a:cs typeface="Calibri Light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1600" b="1" dirty="0">
                <a:latin typeface="Calibri Light"/>
                <a:cs typeface="Calibri Light"/>
              </a:rPr>
              <a:t>Odkaz na formulář zaslán přímo určeným garantům (cca do 20. 10. 2021)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1600" b="1" dirty="0">
                <a:latin typeface="Calibri Light"/>
                <a:cs typeface="Calibri Light"/>
              </a:rPr>
              <a:t>Předpokládaný termín pro zaslání konceptu žádosti: 30. 11. 2021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1600" b="1" dirty="0">
                <a:latin typeface="Calibri Light"/>
                <a:cs typeface="Calibri Light"/>
              </a:rPr>
              <a:t>Konzultace s garanty – během prosince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1600" b="1" dirty="0">
                <a:latin typeface="Calibri Light"/>
                <a:cs typeface="Calibri Light"/>
              </a:rPr>
              <a:t>PODMÍNKA: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1200" b="1" dirty="0">
                <a:latin typeface="Calibri Light"/>
                <a:cs typeface="Calibri Light"/>
              </a:rPr>
              <a:t>Třeba redukovat počet partnerských univerzit v rámci 1 regionu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1200" b="1" dirty="0">
                <a:latin typeface="Calibri Light"/>
                <a:cs typeface="Calibri Light"/>
              </a:rPr>
              <a:t>1 partnerská univerzita pro 1 obor v dané zemi – seznam regionů jako součást zápisu</a:t>
            </a:r>
            <a:endParaRPr lang="cs-CZ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cs-CZ" sz="2000" dirty="0"/>
          </a:p>
          <a:p>
            <a:pPr marL="457200" lvl="0" indent="-457200">
              <a:buFont typeface="+mj-lt"/>
              <a:buAutoNum type="arabicPeriod"/>
            </a:pPr>
            <a:endParaRPr lang="cs-CZ" sz="2000" dirty="0"/>
          </a:p>
          <a:p>
            <a:pPr marL="457200" indent="-457200">
              <a:buFont typeface="+mj-lt"/>
              <a:buAutoNum type="arabicPeriod"/>
              <a:defRPr/>
            </a:pPr>
            <a:endParaRPr lang="cs-CZ" sz="2000" b="1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792802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Obrázek 1">
            <a:extLst>
              <a:ext uri="{FF2B5EF4-FFF2-40B4-BE49-F238E27FC236}">
                <a16:creationId xmlns:a16="http://schemas.microsoft.com/office/drawing/2014/main" id="{62AEC6DC-A9F5-43EE-B66C-ECD1AC2BB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3575050"/>
            <a:ext cx="8642351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Obrázek 3">
            <a:extLst>
              <a:ext uri="{FF2B5EF4-FFF2-40B4-BE49-F238E27FC236}">
                <a16:creationId xmlns:a16="http://schemas.microsoft.com/office/drawing/2014/main" id="{C9704FAE-72E7-4AA2-8F33-64801DEDE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640763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118D84C-37A1-47E5-97D7-585449B35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549" y="590940"/>
            <a:ext cx="7966075" cy="3242874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>
                <a:latin typeface="Calibri Light"/>
                <a:cs typeface="Calibri Light"/>
              </a:rPr>
              <a:t>DOPORUČENÍ</a:t>
            </a:r>
          </a:p>
          <a:p>
            <a:pPr marL="0" indent="0">
              <a:buNone/>
            </a:pPr>
            <a:endParaRPr lang="cs-CZ" sz="1400" b="1" dirty="0">
              <a:latin typeface="Calibri Light"/>
              <a:cs typeface="Calibri Light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1600" b="1" dirty="0">
                <a:latin typeface="Calibri Light"/>
                <a:cs typeface="Calibri Light"/>
              </a:rPr>
              <a:t>Obsah žádosti, resp. náplň spolupráce odpovídá fakultní strategii internacionalizace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1600" b="1" dirty="0">
                <a:latin typeface="Calibri Light"/>
                <a:cs typeface="Calibri Light"/>
              </a:rPr>
              <a:t>Upřednostnit kvalitu x kvantitě – problémy s plněním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1600" b="1" dirty="0">
                <a:latin typeface="Calibri Light"/>
                <a:cs typeface="Calibri Light"/>
              </a:rPr>
              <a:t>Stanovit reálné počty výměn (zejména u SMS/SMP)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600" b="1" dirty="0">
                <a:latin typeface="Calibri Light"/>
                <a:cs typeface="Calibri Light"/>
              </a:rPr>
              <a:t>Konzultovat s partnery reálně splnitelné počty mobilit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1600" b="1" dirty="0">
                <a:latin typeface="Calibri Light"/>
                <a:cs typeface="Calibri Light"/>
              </a:rPr>
              <a:t>Určit administrativního koordinátora za fakultu (zpravidla koordinátor mobilit)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1600" b="1" dirty="0">
                <a:latin typeface="Calibri Light"/>
                <a:cs typeface="Calibri Light"/>
              </a:rPr>
              <a:t>Zaměřit se na nejkvalitnější spolupráce v daném regionu (vzhledem k omezenému počtu partnerů na daný region)</a:t>
            </a:r>
            <a:endParaRPr lang="cs-CZ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cs-CZ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cs-CZ" sz="2000" dirty="0"/>
          </a:p>
          <a:p>
            <a:pPr marL="457200" lvl="0" indent="-457200">
              <a:buFont typeface="+mj-lt"/>
              <a:buAutoNum type="arabicPeriod"/>
            </a:pPr>
            <a:endParaRPr lang="cs-CZ" sz="2000" dirty="0"/>
          </a:p>
          <a:p>
            <a:pPr marL="457200" indent="-457200">
              <a:buFont typeface="+mj-lt"/>
              <a:buAutoNum type="arabicPeriod"/>
              <a:defRPr/>
            </a:pPr>
            <a:endParaRPr lang="cs-CZ" sz="2000" b="1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8743111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184D7B62F8DB14B947B609D55FE34DE" ma:contentTypeVersion="13" ma:contentTypeDescription="Vytvoří nový dokument" ma:contentTypeScope="" ma:versionID="2dec0e8084704056d2ca646cfebbd391">
  <xsd:schema xmlns:xsd="http://www.w3.org/2001/XMLSchema" xmlns:xs="http://www.w3.org/2001/XMLSchema" xmlns:p="http://schemas.microsoft.com/office/2006/metadata/properties" xmlns:ns2="8a00b6af-acda-4124-bd9d-f41f2822c8d0" xmlns:ns3="b6cf9b67-eb9d-4794-a61e-546482636883" targetNamespace="http://schemas.microsoft.com/office/2006/metadata/properties" ma:root="true" ma:fieldsID="7e0e7933f13e14f179f357eb7432d225" ns2:_="" ns3:_="">
    <xsd:import namespace="8a00b6af-acda-4124-bd9d-f41f2822c8d0"/>
    <xsd:import namespace="b6cf9b67-eb9d-4794-a61e-5464826368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00b6af-acda-4124-bd9d-f41f2822c8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cf9b67-eb9d-4794-a61e-54648263688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6cf9b67-eb9d-4794-a61e-546482636883">
      <UserInfo>
        <DisplayName>Prusek Ondrej</DisplayName>
        <AccountId>13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2780444-219B-45FE-81C3-4DA85B6327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30F071-A9D3-43B7-B7D7-D0B5202250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00b6af-acda-4124-bd9d-f41f2822c8d0"/>
    <ds:schemaRef ds:uri="b6cf9b67-eb9d-4794-a61e-546482636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73A3BC-F901-457F-B61D-3A3E888D1039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b6cf9b67-eb9d-4794-a61e-546482636883"/>
    <ds:schemaRef ds:uri="8a00b6af-acda-4124-bd9d-f41f2822c8d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8571</TotalTime>
  <Words>819</Words>
  <Application>Microsoft Office PowerPoint</Application>
  <PresentationFormat>Vlastní</PresentationFormat>
  <Paragraphs>105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Default Design</vt:lpstr>
      <vt:lpstr>1. Blended Intensive Programmes (BIP)</vt:lpstr>
      <vt:lpstr>1. Blended Intensive Programmes (BIP)</vt:lpstr>
      <vt:lpstr>1. Blended Intensive Programmes (BIP)</vt:lpstr>
      <vt:lpstr>1. Blended Intensive Programmes (BIP)</vt:lpstr>
      <vt:lpstr>1. Blended Intensive Programmes (BIP)</vt:lpstr>
      <vt:lpstr>NOVINKY: Erasmus+ KA171 (Výzva 2022)</vt:lpstr>
      <vt:lpstr>Prezentace aplikace PowerPoint</vt:lpstr>
      <vt:lpstr>Prezentace aplikace PowerPoint</vt:lpstr>
      <vt:lpstr>Prezentace aplikace PowerPoint</vt:lpstr>
    </vt:vector>
  </TitlesOfParts>
  <Company>Doma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Komárkovi</dc:creator>
  <cp:lastModifiedBy>Hejduk Tomas</cp:lastModifiedBy>
  <cp:revision>1036</cp:revision>
  <dcterms:created xsi:type="dcterms:W3CDTF">2002-09-03T16:55:02Z</dcterms:created>
  <dcterms:modified xsi:type="dcterms:W3CDTF">2021-10-11T09:53:21Z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0x0101008184D7B62F8DB14B947B609D55FE34DE</vt:lpwstr>
  </property>
</Properties>
</file>